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62" r:id="rId4"/>
    <p:sldId id="263" r:id="rId5"/>
    <p:sldId id="654" r:id="rId6"/>
    <p:sldId id="264" r:id="rId7"/>
    <p:sldId id="452" r:id="rId8"/>
    <p:sldId id="423" r:id="rId9"/>
    <p:sldId id="645" r:id="rId10"/>
    <p:sldId id="646" r:id="rId11"/>
    <p:sldId id="649" r:id="rId12"/>
    <p:sldId id="651" r:id="rId13"/>
    <p:sldId id="472" r:id="rId14"/>
    <p:sldId id="656" r:id="rId15"/>
    <p:sldId id="657" r:id="rId16"/>
    <p:sldId id="653" r:id="rId17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mings, Peter B" initials="FPB" lastIdx="3" clrIdx="0">
    <p:extLst>
      <p:ext uri="{19B8F6BF-5375-455C-9EA6-DF929625EA0E}">
        <p15:presenceInfo xmlns:p15="http://schemas.microsoft.com/office/powerpoint/2012/main" userId="S-1-5-21-527237240-963894560-725345543-3519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6A1"/>
    <a:srgbClr val="00FF00"/>
    <a:srgbClr val="338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461" autoAdjust="0"/>
  </p:normalViewPr>
  <p:slideViewPr>
    <p:cSldViewPr>
      <p:cViewPr varScale="1">
        <p:scale>
          <a:sx n="106" d="100"/>
          <a:sy n="106" d="100"/>
        </p:scale>
        <p:origin x="2244" y="108"/>
      </p:cViewPr>
      <p:guideLst>
        <p:guide orient="horz" pos="17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© 2017 UT GeoFluids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FE029D-B230-4AA5-AA48-F52317B74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88042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© 2017 UT GeoFluids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811DFE-1B61-4373-ADF6-A4EBC0F62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3771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UT GeoFluids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D22C6-1768-E648-A3B0-9AED712479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2017 UT GeoFluids</a:t>
            </a:r>
          </a:p>
        </p:txBody>
      </p:sp>
    </p:spTree>
    <p:extLst>
      <p:ext uri="{BB962C8B-B14F-4D97-AF65-F5344CB8AC3E}">
        <p14:creationId xmlns:p14="http://schemas.microsoft.com/office/powerpoint/2010/main" val="426575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B8DA308-6737-5342-8ABA-CB5B1C3DB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8187" y="6356352"/>
            <a:ext cx="1620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© 2018 UT GeoFluids</a:t>
            </a:r>
          </a:p>
        </p:txBody>
      </p:sp>
    </p:spTree>
    <p:extLst>
      <p:ext uri="{BB962C8B-B14F-4D97-AF65-F5344CB8AC3E}">
        <p14:creationId xmlns:p14="http://schemas.microsoft.com/office/powerpoint/2010/main" val="365918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187" y="6356352"/>
            <a:ext cx="1620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© 2018 UT GeoFluids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 flipV="1">
            <a:off x="838200" y="6356352"/>
            <a:ext cx="7848600" cy="338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629400" y="6407050"/>
            <a:ext cx="2185399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4BA340B0-2394-4A2E-A9A4-96FDCFE20EA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2" y="6248402"/>
            <a:ext cx="513387" cy="47478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29E79773-0BB7-1141-A21D-9B104AF66F29}"/>
              </a:ext>
            </a:extLst>
          </p:cNvPr>
          <p:cNvSpPr txBox="1">
            <a:spLocks/>
          </p:cNvSpPr>
          <p:nvPr userDrawn="1"/>
        </p:nvSpPr>
        <p:spPr>
          <a:xfrm>
            <a:off x="3505200" y="6362602"/>
            <a:ext cx="2382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Management Summary</a:t>
            </a:r>
          </a:p>
        </p:txBody>
      </p:sp>
    </p:spTree>
    <p:extLst>
      <p:ext uri="{BB962C8B-B14F-4D97-AF65-F5344CB8AC3E}">
        <p14:creationId xmlns:p14="http://schemas.microsoft.com/office/powerpoint/2010/main" val="29095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32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27982E-B55E-4B46-BA0C-ACA6093AB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63962"/>
            <a:ext cx="9144000" cy="1828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GeoFluids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992694"/>
            <a:ext cx="9144000" cy="166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Flemings</a:t>
            </a:r>
          </a:p>
          <a:p>
            <a:pPr marL="0" indent="0" algn="ctr">
              <a:buNone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Germaine</a:t>
            </a:r>
          </a:p>
          <a:p>
            <a:pPr marL="0" indent="0" algn="ctr">
              <a:buNone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en-US" sz="3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Nikolinakou</a:t>
            </a:r>
            <a:endParaRPr lang="en-US" sz="3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831986"/>
            <a:ext cx="7967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Led by the University of Texas and partnered with Tufts University.</a:t>
            </a:r>
          </a:p>
        </p:txBody>
      </p:sp>
    </p:spTree>
    <p:extLst>
      <p:ext uri="{BB962C8B-B14F-4D97-AF65-F5344CB8AC3E}">
        <p14:creationId xmlns:p14="http://schemas.microsoft.com/office/powerpoint/2010/main" val="8485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68D579DC-14D1-2444-A1A0-B5840702D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700" dirty="0">
                <a:solidFill>
                  <a:srgbClr val="BD1C0B"/>
                </a:solidFill>
                <a:latin typeface="Times New Roman" charset="0"/>
              </a:rPr>
              <a:t>Future experimental impact</a:t>
            </a:r>
            <a:endParaRPr lang="en-US" sz="2700" dirty="0">
              <a:solidFill>
                <a:srgbClr val="BD1C0B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CBC9774D-8779-214D-8BE1-5631638A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838200"/>
            <a:ext cx="4419600" cy="22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Continuing effort to build database of fundamental material behavior will provide resource for input into industry whole-earth models. 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C2B21DDC-0C25-814F-840C-519B757F4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4191000"/>
            <a:ext cx="4648200" cy="18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Measurements of velocity anisotropy with stress level will improve rock-physics models, imaging and pressure prediction.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2D07BA3-CDCC-EF4C-9DB1-3FB99292D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494" y="424820"/>
            <a:ext cx="1931785" cy="29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casey\Dropbox\PhD thesis\Chapter 4\Equipment\Photos\P1010010.JPG">
            <a:extLst>
              <a:ext uri="{FF2B5EF4-FFF2-40B4-BE49-F238E27FC236}">
                <a16:creationId xmlns:a16="http://schemas.microsoft.com/office/drawing/2014/main" xmlns="" id="{A2606369-F21F-BD4C-B7D1-8B9EAD29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457066" y="797631"/>
            <a:ext cx="2961775" cy="2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A809CD-CE61-DE4A-9753-CD4263236396}"/>
              </a:ext>
            </a:extLst>
          </p:cNvPr>
          <p:cNvSpPr txBox="1"/>
          <p:nvPr/>
        </p:nvSpPr>
        <p:spPr>
          <a:xfrm>
            <a:off x="4931966" y="3481376"/>
            <a:ext cx="1897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&lt; 6,000 psi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7DB6C3-CC18-D042-BE38-3B74554FEEAE}"/>
              </a:ext>
            </a:extLst>
          </p:cNvPr>
          <p:cNvSpPr txBox="1"/>
          <p:nvPr/>
        </p:nvSpPr>
        <p:spPr>
          <a:xfrm>
            <a:off x="6956093" y="3480203"/>
            <a:ext cx="2111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&lt; 15,000 psi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0553899-51AD-9844-8B18-950D3B885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" y="3240057"/>
            <a:ext cx="4332559" cy="29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8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BDBE7B-5871-4C42-81A3-86282A436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062A363-02CD-E34A-A689-00C0EF002302}"/>
              </a:ext>
            </a:extLst>
          </p:cNvPr>
          <p:cNvSpPr txBox="1"/>
          <p:nvPr/>
        </p:nvSpPr>
        <p:spPr>
          <a:xfrm>
            <a:off x="1463282" y="3022004"/>
            <a:ext cx="2290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2726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Anisotropic velocity (CIG) models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921FC16-050F-CE43-9EE6-B80748845A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484"/>
          <a:stretch/>
        </p:blipFill>
        <p:spPr>
          <a:xfrm>
            <a:off x="378958" y="800075"/>
            <a:ext cx="1251371" cy="19431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54D885-9B09-684F-845F-05CF72231358}"/>
              </a:ext>
            </a:extLst>
          </p:cNvPr>
          <p:cNvGrpSpPr/>
          <p:nvPr/>
        </p:nvGrpSpPr>
        <p:grpSpPr>
          <a:xfrm>
            <a:off x="4702445" y="2530836"/>
            <a:ext cx="1736685" cy="2129789"/>
            <a:chOff x="5514258" y="3787805"/>
            <a:chExt cx="2058832" cy="2524855"/>
          </a:xfrm>
        </p:grpSpPr>
        <p:pic>
          <p:nvPicPr>
            <p:cNvPr id="36" name="Picture 2" descr="Velocity Figure2">
              <a:extLst>
                <a:ext uri="{FF2B5EF4-FFF2-40B4-BE49-F238E27FC236}">
                  <a16:creationId xmlns:a16="http://schemas.microsoft.com/office/drawing/2014/main" xmlns="" id="{3B7F4E61-CAE8-F140-A441-680A9B7BC0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14258" y="3787805"/>
              <a:ext cx="2058832" cy="252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68A5495-075B-EC47-BA0C-EB1994922C07}"/>
                </a:ext>
              </a:extLst>
            </p:cNvPr>
            <p:cNvSpPr txBox="1"/>
            <p:nvPr/>
          </p:nvSpPr>
          <p:spPr>
            <a:xfrm>
              <a:off x="6264411" y="4183691"/>
              <a:ext cx="1232479" cy="875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Synthetic shot gathers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4C08B08-5E3E-BE4A-942C-8D8A248D15D3}"/>
              </a:ext>
            </a:extLst>
          </p:cNvPr>
          <p:cNvSpPr txBox="1"/>
          <p:nvPr/>
        </p:nvSpPr>
        <p:spPr>
          <a:xfrm>
            <a:off x="7571148" y="3226077"/>
            <a:ext cx="1378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seismic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xmlns="" id="{747845BF-AAA2-294A-9D98-6B7ACB97FD3A}"/>
              </a:ext>
            </a:extLst>
          </p:cNvPr>
          <p:cNvSpPr/>
          <p:nvPr/>
        </p:nvSpPr>
        <p:spPr>
          <a:xfrm rot="16200000">
            <a:off x="4084568" y="3318047"/>
            <a:ext cx="2875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A5E2A2-5563-7249-B6B4-928052626059}"/>
              </a:ext>
            </a:extLst>
          </p:cNvPr>
          <p:cNvGrpSpPr/>
          <p:nvPr/>
        </p:nvGrpSpPr>
        <p:grpSpPr>
          <a:xfrm>
            <a:off x="2286000" y="1019691"/>
            <a:ext cx="3775401" cy="1613804"/>
            <a:chOff x="184529" y="1114987"/>
            <a:chExt cx="3775401" cy="16138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66E5A12-8489-DB45-8139-B45CF0839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4529" y="1114987"/>
              <a:ext cx="3775401" cy="1613804"/>
            </a:xfrm>
            <a:prstGeom prst="rect">
              <a:avLst/>
            </a:prstGeom>
          </p:spPr>
        </p:pic>
        <p:sp>
          <p:nvSpPr>
            <p:cNvPr id="26" name="Text Box 9">
              <a:extLst>
                <a:ext uri="{FF2B5EF4-FFF2-40B4-BE49-F238E27FC236}">
                  <a16:creationId xmlns:a16="http://schemas.microsoft.com/office/drawing/2014/main" xmlns="" id="{89014E49-52A8-564A-A8A1-E02858134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7932" y="2046610"/>
              <a:ext cx="1468330" cy="5232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Poromechanical results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3FD3ACB-A54C-5545-A746-86DFB4DBF26B}"/>
              </a:ext>
            </a:extLst>
          </p:cNvPr>
          <p:cNvSpPr txBox="1"/>
          <p:nvPr/>
        </p:nvSpPr>
        <p:spPr>
          <a:xfrm>
            <a:off x="6855753" y="1566593"/>
            <a:ext cx="1828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xmlns="" id="{1B2D9CD6-4518-194C-BD4B-C8D5E2B4B811}"/>
              </a:ext>
            </a:extLst>
          </p:cNvPr>
          <p:cNvSpPr/>
          <p:nvPr/>
        </p:nvSpPr>
        <p:spPr>
          <a:xfrm rot="16200000">
            <a:off x="824704" y="3250940"/>
            <a:ext cx="341385" cy="743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xmlns="" id="{E80B5A56-C559-4741-B9CB-1DA92A14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700" dirty="0">
                <a:solidFill>
                  <a:srgbClr val="BD1C0B"/>
                </a:solidFill>
                <a:latin typeface="Times New Roman" charset="0"/>
              </a:rPr>
              <a:t>Future impact: improve seismic imaging and pressure prediction</a:t>
            </a:r>
            <a:endParaRPr lang="en-US" sz="2700" dirty="0">
              <a:solidFill>
                <a:srgbClr val="BD1C0B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888FABF-91DF-CA49-9413-44017B80B951}"/>
              </a:ext>
            </a:extLst>
          </p:cNvPr>
          <p:cNvSpPr txBox="1"/>
          <p:nvPr/>
        </p:nvSpPr>
        <p:spPr>
          <a:xfrm>
            <a:off x="6274004" y="1597371"/>
            <a:ext cx="58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35ACA26-F73D-0445-AD2E-3238761FE13C}"/>
              </a:ext>
            </a:extLst>
          </p:cNvPr>
          <p:cNvSpPr txBox="1"/>
          <p:nvPr/>
        </p:nvSpPr>
        <p:spPr>
          <a:xfrm>
            <a:off x="1657975" y="1525970"/>
            <a:ext cx="58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xmlns="" id="{B7D4DB54-E94E-7145-ABF0-C26AD33D59E1}"/>
              </a:ext>
            </a:extLst>
          </p:cNvPr>
          <p:cNvSpPr/>
          <p:nvPr/>
        </p:nvSpPr>
        <p:spPr>
          <a:xfrm rot="16200000">
            <a:off x="7047557" y="3414952"/>
            <a:ext cx="2875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xmlns="" id="{A8DD5FCB-499A-7343-83D8-8669F56C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3426"/>
            <a:ext cx="9099685" cy="13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Coupling experiments, </a:t>
            </a:r>
            <a:r>
              <a:rPr lang="en-US" sz="2400" dirty="0" err="1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poromechanics</a:t>
            </a: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, and reflection seismology will improve both seismic imaging and pre-drill pressure &amp; stress prediction. This will improve imaging of exploration targets and well design.</a:t>
            </a:r>
          </a:p>
        </p:txBody>
      </p:sp>
    </p:spTree>
    <p:extLst>
      <p:ext uri="{BB962C8B-B14F-4D97-AF65-F5344CB8AC3E}">
        <p14:creationId xmlns:p14="http://schemas.microsoft.com/office/powerpoint/2010/main" val="286599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F638C688-F5CF-4241-A5AF-80B96602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700" dirty="0">
                <a:solidFill>
                  <a:srgbClr val="BD1C0B"/>
                </a:solidFill>
                <a:latin typeface="Times New Roman" charset="0"/>
              </a:rPr>
              <a:t>Future impact: insights applied to field studies </a:t>
            </a:r>
            <a:endParaRPr lang="en-US" sz="2700" dirty="0">
              <a:solidFill>
                <a:srgbClr val="BD1C0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142220-8B91-B14B-BEC0-B40DDC63C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14291"/>
            <a:ext cx="7461504" cy="4508309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0570B3B1-47C7-0745-87E2-03FF57628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69443"/>
            <a:ext cx="9099685" cy="9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Validation of poromechanical predictions with field data will improve whole-earth models, pre-drill estimates and wellbore design.</a:t>
            </a:r>
          </a:p>
        </p:txBody>
      </p:sp>
    </p:spTree>
    <p:extLst>
      <p:ext uri="{BB962C8B-B14F-4D97-AF65-F5344CB8AC3E}">
        <p14:creationId xmlns:p14="http://schemas.microsoft.com/office/powerpoint/2010/main" val="9717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F638C688-F5CF-4241-A5AF-80B96602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700" dirty="0">
                <a:solidFill>
                  <a:srgbClr val="BD1C0B"/>
                </a:solidFill>
                <a:latin typeface="Times New Roman" charset="0"/>
              </a:rPr>
              <a:t>Future impact: UT GeoFluids In Unconventional Basins</a:t>
            </a:r>
            <a:endParaRPr lang="en-US" sz="2700" dirty="0">
              <a:solidFill>
                <a:srgbClr val="BD1C0B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0570B3B1-47C7-0745-87E2-03FF57628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12126"/>
            <a:ext cx="4935866" cy="44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Physical models and field studies will illuminate how unloading impacts stress and pore pressure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Pore pressure workflow for unconventional basins will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 differences from conventional approach, </a:t>
            </a: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guide exploration decisions and improve well/completion designs.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1531"/>
          <a:stretch/>
        </p:blipFill>
        <p:spPr>
          <a:xfrm>
            <a:off x="5600574" y="524442"/>
            <a:ext cx="3259718" cy="51143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3607" y="5715000"/>
            <a:ext cx="2043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(Kozlowski et al. 2018)</a:t>
            </a:r>
          </a:p>
        </p:txBody>
      </p:sp>
    </p:spTree>
    <p:extLst>
      <p:ext uri="{BB962C8B-B14F-4D97-AF65-F5344CB8AC3E}">
        <p14:creationId xmlns:p14="http://schemas.microsoft.com/office/powerpoint/2010/main" val="39370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39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$50,000/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equivalent to ~60-90 minutes of offshore rig operations.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GeoFluids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leading organization in the world integrating lab measurements,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poromechanics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basin modeling, and pore pressure.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unified approach results in whole earth models that improve trap evaluation, well design and reduce lost time.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poromechanics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reflection seismology may result in breakthrough advances for seismic imaging and pressure prediction.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meeting and conferences provide industry SME to share knowledge. 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2BA906D5-7043-7C4C-B7AD-14614399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700" dirty="0">
                <a:solidFill>
                  <a:srgbClr val="BD1C0B"/>
                </a:solidFill>
                <a:latin typeface="Times New Roman" charset="0"/>
              </a:rPr>
              <a:t>Key points</a:t>
            </a:r>
            <a:endParaRPr lang="en-US" sz="2700" dirty="0">
              <a:solidFill>
                <a:srgbClr val="BD1C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4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23CA194-7898-0447-A242-574F4C5E1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B67A0F70-A923-584D-BAF1-75DACC8B6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1" y="685800"/>
            <a:ext cx="9113520" cy="450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transformative algorithms and workflows to predict stress, pore pressure and fracture gradient</a:t>
            </a:r>
          </a:p>
          <a:p>
            <a:pPr marL="914400" lvl="1" indent="-4572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apply these approaches in well construction to improve efficiencies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deformation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mudrocks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high stress</a:t>
            </a:r>
          </a:p>
          <a:p>
            <a:pPr marL="914400" lvl="1" indent="-4572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use resultant databases to improve well bore stability and update in-house software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practical approaches through field studies. </a:t>
            </a:r>
            <a:endParaRPr lang="en-US" sz="26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CC76A0-66AA-9C43-959B-8340567D624C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GeoFluids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7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88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23CA194-7898-0447-A242-574F4C5E1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B67A0F70-A923-584D-BAF1-75DACC8B6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13520" cy="45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year program (2019-2028).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Can be terminated any time with no penalty.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payment of $50K due in May 2019 ($14,100 less than current cost). </a:t>
            </a:r>
            <a:endParaRPr lang="en-US" sz="24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Members who enter after Year 1 (2019) pay 1 year buy-in.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Led by University of Texas and partnered with Tufts University.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10 year record of research that impacts drilling and exploration.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Current members: Anadarko, BHP, BP, Chevron, ConocoPhillips, ExxonMobil, Hess, Pemex, Repsol, Shell, </a:t>
            </a:r>
            <a:r>
              <a:rPr lang="en-US" sz="2400" dirty="0" err="1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Equinor</a:t>
            </a: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199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Plan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7CF2A-923D-784C-8688-FA6B6D3D2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423281-CEC4-F24F-AFE9-FB64D09B4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839200" cy="51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9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8D1A424E-99D5-0F41-BD2F-37235E861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BD1C0B"/>
                </a:solidFill>
                <a:latin typeface="Times New Roman" charset="0"/>
              </a:rPr>
              <a:t>Example experimental impact</a:t>
            </a:r>
            <a:endParaRPr lang="en-US" sz="2800" dirty="0">
              <a:solidFill>
                <a:srgbClr val="BD1C0B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90605B-BF43-DB4C-ABB4-AFE49C054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B898551A-850C-5540-A5EE-67746762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56804"/>
            <a:ext cx="9144000" cy="11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New model formulated from experimental results describes how fracture gradient varies with effective stress and lithology. This results in wider drilling window.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Approach already used by industry to reduce number of casing strings.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123271E-E258-EB43-8B90-6AF46AFF6255}"/>
              </a:ext>
            </a:extLst>
          </p:cNvPr>
          <p:cNvGrpSpPr/>
          <p:nvPr/>
        </p:nvGrpSpPr>
        <p:grpSpPr>
          <a:xfrm>
            <a:off x="2070960" y="589595"/>
            <a:ext cx="5002079" cy="4307209"/>
            <a:chOff x="202668" y="612714"/>
            <a:chExt cx="5800725" cy="499491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5677F324-21AA-4B47-99C4-48F86A11D5B9}"/>
                </a:ext>
              </a:extLst>
            </p:cNvPr>
            <p:cNvSpPr/>
            <p:nvPr/>
          </p:nvSpPr>
          <p:spPr>
            <a:xfrm>
              <a:off x="1161408" y="1061183"/>
              <a:ext cx="2063797" cy="3801876"/>
            </a:xfrm>
            <a:custGeom>
              <a:avLst/>
              <a:gdLst>
                <a:gd name="connsiteX0" fmla="*/ 0 w 2063797"/>
                <a:gd name="connsiteY0" fmla="*/ 3801876 h 3801876"/>
                <a:gd name="connsiteX1" fmla="*/ 8356 w 2063797"/>
                <a:gd name="connsiteY1" fmla="*/ 0 h 3801876"/>
                <a:gd name="connsiteX2" fmla="*/ 1545759 w 2063797"/>
                <a:gd name="connsiteY2" fmla="*/ 0 h 3801876"/>
                <a:gd name="connsiteX3" fmla="*/ 1687802 w 2063797"/>
                <a:gd name="connsiteY3" fmla="*/ 242317 h 3801876"/>
                <a:gd name="connsiteX4" fmla="*/ 1788067 w 2063797"/>
                <a:gd name="connsiteY4" fmla="*/ 467923 h 3801876"/>
                <a:gd name="connsiteX5" fmla="*/ 1838200 w 2063797"/>
                <a:gd name="connsiteY5" fmla="*/ 635039 h 3801876"/>
                <a:gd name="connsiteX6" fmla="*/ 1863266 w 2063797"/>
                <a:gd name="connsiteY6" fmla="*/ 835577 h 3801876"/>
                <a:gd name="connsiteX7" fmla="*/ 1905044 w 2063797"/>
                <a:gd name="connsiteY7" fmla="*/ 1320212 h 3801876"/>
                <a:gd name="connsiteX8" fmla="*/ 1946821 w 2063797"/>
                <a:gd name="connsiteY8" fmla="*/ 1687866 h 3801876"/>
                <a:gd name="connsiteX9" fmla="*/ 1963532 w 2063797"/>
                <a:gd name="connsiteY9" fmla="*/ 2114010 h 3801876"/>
                <a:gd name="connsiteX10" fmla="*/ 1971887 w 2063797"/>
                <a:gd name="connsiteY10" fmla="*/ 2356328 h 3801876"/>
                <a:gd name="connsiteX11" fmla="*/ 1996954 w 2063797"/>
                <a:gd name="connsiteY11" fmla="*/ 2607001 h 3801876"/>
                <a:gd name="connsiteX12" fmla="*/ 2013665 w 2063797"/>
                <a:gd name="connsiteY12" fmla="*/ 2983011 h 3801876"/>
                <a:gd name="connsiteX13" fmla="*/ 2047086 w 2063797"/>
                <a:gd name="connsiteY13" fmla="*/ 3384088 h 3801876"/>
                <a:gd name="connsiteX14" fmla="*/ 2063797 w 2063797"/>
                <a:gd name="connsiteY14" fmla="*/ 3776809 h 3801876"/>
                <a:gd name="connsiteX15" fmla="*/ 0 w 2063797"/>
                <a:gd name="connsiteY15" fmla="*/ 3801876 h 380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63797" h="3801876">
                  <a:moveTo>
                    <a:pt x="0" y="3801876"/>
                  </a:moveTo>
                  <a:cubicBezTo>
                    <a:pt x="2785" y="2534584"/>
                    <a:pt x="5571" y="1267292"/>
                    <a:pt x="8356" y="0"/>
                  </a:cubicBezTo>
                  <a:lnTo>
                    <a:pt x="1545759" y="0"/>
                  </a:lnTo>
                  <a:lnTo>
                    <a:pt x="1687802" y="242317"/>
                  </a:lnTo>
                  <a:lnTo>
                    <a:pt x="1788067" y="467923"/>
                  </a:lnTo>
                  <a:lnTo>
                    <a:pt x="1838200" y="635039"/>
                  </a:lnTo>
                  <a:lnTo>
                    <a:pt x="1863266" y="835577"/>
                  </a:lnTo>
                  <a:lnTo>
                    <a:pt x="1905044" y="1320212"/>
                  </a:lnTo>
                  <a:lnTo>
                    <a:pt x="1946821" y="1687866"/>
                  </a:lnTo>
                  <a:lnTo>
                    <a:pt x="1963532" y="2114010"/>
                  </a:lnTo>
                  <a:lnTo>
                    <a:pt x="1971887" y="2356328"/>
                  </a:lnTo>
                  <a:lnTo>
                    <a:pt x="1996954" y="2607001"/>
                  </a:lnTo>
                  <a:lnTo>
                    <a:pt x="2013665" y="2983011"/>
                  </a:lnTo>
                  <a:lnTo>
                    <a:pt x="2047086" y="3384088"/>
                  </a:lnTo>
                  <a:lnTo>
                    <a:pt x="2063797" y="3776809"/>
                  </a:lnTo>
                  <a:lnTo>
                    <a:pt x="0" y="3801876"/>
                  </a:lnTo>
                  <a:close/>
                </a:path>
              </a:pathLst>
            </a:custGeom>
            <a:solidFill>
              <a:srgbClr val="FCD5B5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9B8202D6-6729-824A-AB14-070F34224464}"/>
                </a:ext>
              </a:extLst>
            </p:cNvPr>
            <p:cNvSpPr/>
            <p:nvPr/>
          </p:nvSpPr>
          <p:spPr>
            <a:xfrm>
              <a:off x="1161408" y="1061183"/>
              <a:ext cx="3584489" cy="3785165"/>
            </a:xfrm>
            <a:custGeom>
              <a:avLst/>
              <a:gdLst>
                <a:gd name="connsiteX0" fmla="*/ 0 w 3576134"/>
                <a:gd name="connsiteY0" fmla="*/ 0 h 3785165"/>
                <a:gd name="connsiteX1" fmla="*/ 1679446 w 3576134"/>
                <a:gd name="connsiteY1" fmla="*/ 0 h 3785165"/>
                <a:gd name="connsiteX2" fmla="*/ 1846555 w 3576134"/>
                <a:gd name="connsiteY2" fmla="*/ 233962 h 3785165"/>
                <a:gd name="connsiteX3" fmla="*/ 2147352 w 3576134"/>
                <a:gd name="connsiteY3" fmla="*/ 651750 h 3785165"/>
                <a:gd name="connsiteX4" fmla="*/ 2247617 w 3576134"/>
                <a:gd name="connsiteY4" fmla="*/ 860645 h 3785165"/>
                <a:gd name="connsiteX5" fmla="*/ 2556769 w 3576134"/>
                <a:gd name="connsiteY5" fmla="*/ 1387058 h 3785165"/>
                <a:gd name="connsiteX6" fmla="*/ 2757300 w 3576134"/>
                <a:gd name="connsiteY6" fmla="*/ 1696222 h 3785165"/>
                <a:gd name="connsiteX7" fmla="*/ 2957831 w 3576134"/>
                <a:gd name="connsiteY7" fmla="*/ 2097299 h 3785165"/>
                <a:gd name="connsiteX8" fmla="*/ 3150006 w 3576134"/>
                <a:gd name="connsiteY8" fmla="*/ 2515087 h 3785165"/>
                <a:gd name="connsiteX9" fmla="*/ 3358893 w 3576134"/>
                <a:gd name="connsiteY9" fmla="*/ 2957943 h 3785165"/>
                <a:gd name="connsiteX10" fmla="*/ 3500935 w 3576134"/>
                <a:gd name="connsiteY10" fmla="*/ 3350665 h 3785165"/>
                <a:gd name="connsiteX11" fmla="*/ 3576134 w 3576134"/>
                <a:gd name="connsiteY11" fmla="*/ 3735030 h 3785165"/>
                <a:gd name="connsiteX12" fmla="*/ 3576134 w 3576134"/>
                <a:gd name="connsiteY12" fmla="*/ 3735030 h 3785165"/>
                <a:gd name="connsiteX13" fmla="*/ 8356 w 3576134"/>
                <a:gd name="connsiteY13" fmla="*/ 3785165 h 3785165"/>
                <a:gd name="connsiteX14" fmla="*/ 0 w 3576134"/>
                <a:gd name="connsiteY14" fmla="*/ 0 h 3785165"/>
                <a:gd name="connsiteX0" fmla="*/ 0 w 3584489"/>
                <a:gd name="connsiteY0" fmla="*/ 0 h 3785165"/>
                <a:gd name="connsiteX1" fmla="*/ 1679446 w 3584489"/>
                <a:gd name="connsiteY1" fmla="*/ 0 h 3785165"/>
                <a:gd name="connsiteX2" fmla="*/ 1846555 w 3584489"/>
                <a:gd name="connsiteY2" fmla="*/ 233962 h 3785165"/>
                <a:gd name="connsiteX3" fmla="*/ 2147352 w 3584489"/>
                <a:gd name="connsiteY3" fmla="*/ 651750 h 3785165"/>
                <a:gd name="connsiteX4" fmla="*/ 2247617 w 3584489"/>
                <a:gd name="connsiteY4" fmla="*/ 860645 h 3785165"/>
                <a:gd name="connsiteX5" fmla="*/ 2556769 w 3584489"/>
                <a:gd name="connsiteY5" fmla="*/ 1387058 h 3785165"/>
                <a:gd name="connsiteX6" fmla="*/ 2757300 w 3584489"/>
                <a:gd name="connsiteY6" fmla="*/ 1696222 h 3785165"/>
                <a:gd name="connsiteX7" fmla="*/ 2957831 w 3584489"/>
                <a:gd name="connsiteY7" fmla="*/ 2097299 h 3785165"/>
                <a:gd name="connsiteX8" fmla="*/ 3150006 w 3584489"/>
                <a:gd name="connsiteY8" fmla="*/ 2515087 h 3785165"/>
                <a:gd name="connsiteX9" fmla="*/ 3358893 w 3584489"/>
                <a:gd name="connsiteY9" fmla="*/ 2957943 h 3785165"/>
                <a:gd name="connsiteX10" fmla="*/ 3500935 w 3584489"/>
                <a:gd name="connsiteY10" fmla="*/ 3350665 h 3785165"/>
                <a:gd name="connsiteX11" fmla="*/ 3576134 w 3584489"/>
                <a:gd name="connsiteY11" fmla="*/ 3735030 h 3785165"/>
                <a:gd name="connsiteX12" fmla="*/ 3584489 w 3584489"/>
                <a:gd name="connsiteY12" fmla="*/ 3776809 h 3785165"/>
                <a:gd name="connsiteX13" fmla="*/ 8356 w 3584489"/>
                <a:gd name="connsiteY13" fmla="*/ 3785165 h 3785165"/>
                <a:gd name="connsiteX14" fmla="*/ 0 w 3584489"/>
                <a:gd name="connsiteY14" fmla="*/ 0 h 37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4489" h="3785165">
                  <a:moveTo>
                    <a:pt x="0" y="0"/>
                  </a:moveTo>
                  <a:lnTo>
                    <a:pt x="1679446" y="0"/>
                  </a:lnTo>
                  <a:lnTo>
                    <a:pt x="1846555" y="233962"/>
                  </a:lnTo>
                  <a:lnTo>
                    <a:pt x="2147352" y="651750"/>
                  </a:lnTo>
                  <a:lnTo>
                    <a:pt x="2247617" y="860645"/>
                  </a:lnTo>
                  <a:lnTo>
                    <a:pt x="2556769" y="1387058"/>
                  </a:lnTo>
                  <a:lnTo>
                    <a:pt x="2757300" y="1696222"/>
                  </a:lnTo>
                  <a:lnTo>
                    <a:pt x="2957831" y="2097299"/>
                  </a:lnTo>
                  <a:lnTo>
                    <a:pt x="3150006" y="2515087"/>
                  </a:lnTo>
                  <a:lnTo>
                    <a:pt x="3358893" y="2957943"/>
                  </a:lnTo>
                  <a:lnTo>
                    <a:pt x="3500935" y="3350665"/>
                  </a:lnTo>
                  <a:lnTo>
                    <a:pt x="3576134" y="3735030"/>
                  </a:lnTo>
                  <a:cubicBezTo>
                    <a:pt x="3590060" y="3806054"/>
                    <a:pt x="3581704" y="3762883"/>
                    <a:pt x="3584489" y="3776809"/>
                  </a:cubicBezTo>
                  <a:lnTo>
                    <a:pt x="8356" y="3785165"/>
                  </a:lnTo>
                  <a:cubicBezTo>
                    <a:pt x="5571" y="2523443"/>
                    <a:pt x="2785" y="1261722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8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9339F13-490A-3C4C-8352-19086DF42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668" y="612714"/>
              <a:ext cx="5800725" cy="4994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5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50044" y="1096416"/>
            <a:ext cx="3962400" cy="4237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5BED9FA-3597-1246-84C2-FF2589EE67CE}"/>
              </a:ext>
            </a:extLst>
          </p:cNvPr>
          <p:cNvGrpSpPr/>
          <p:nvPr/>
        </p:nvGrpSpPr>
        <p:grpSpPr>
          <a:xfrm>
            <a:off x="4924694" y="639022"/>
            <a:ext cx="3587750" cy="3993605"/>
            <a:chOff x="4619894" y="838200"/>
            <a:chExt cx="3822700" cy="42551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894" y="838200"/>
              <a:ext cx="3822700" cy="4255133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6352810" y="1975210"/>
              <a:ext cx="505190" cy="2566454"/>
            </a:xfrm>
            <a:custGeom>
              <a:avLst/>
              <a:gdLst>
                <a:gd name="connsiteX0" fmla="*/ 622709 w 975032"/>
                <a:gd name="connsiteY0" fmla="*/ 0 h 2843161"/>
                <a:gd name="connsiteX1" fmla="*/ 475225 w 975032"/>
                <a:gd name="connsiteY1" fmla="*/ 8193 h 2843161"/>
                <a:gd name="connsiteX2" fmla="*/ 319548 w 975032"/>
                <a:gd name="connsiteY2" fmla="*/ 270387 h 2843161"/>
                <a:gd name="connsiteX3" fmla="*/ 180258 w 975032"/>
                <a:gd name="connsiteY3" fmla="*/ 614516 h 2843161"/>
                <a:gd name="connsiteX4" fmla="*/ 139290 w 975032"/>
                <a:gd name="connsiteY4" fmla="*/ 721032 h 2843161"/>
                <a:gd name="connsiteX5" fmla="*/ 65548 w 975032"/>
                <a:gd name="connsiteY5" fmla="*/ 1065161 h 2843161"/>
                <a:gd name="connsiteX6" fmla="*/ 24580 w 975032"/>
                <a:gd name="connsiteY6" fmla="*/ 1376516 h 2843161"/>
                <a:gd name="connsiteX7" fmla="*/ 0 w 975032"/>
                <a:gd name="connsiteY7" fmla="*/ 1630516 h 2843161"/>
                <a:gd name="connsiteX8" fmla="*/ 40967 w 975032"/>
                <a:gd name="connsiteY8" fmla="*/ 1892709 h 2843161"/>
                <a:gd name="connsiteX9" fmla="*/ 16387 w 975032"/>
                <a:gd name="connsiteY9" fmla="*/ 2097548 h 2843161"/>
                <a:gd name="connsiteX10" fmla="*/ 65548 w 975032"/>
                <a:gd name="connsiteY10" fmla="*/ 2515419 h 2843161"/>
                <a:gd name="connsiteX11" fmla="*/ 114709 w 975032"/>
                <a:gd name="connsiteY11" fmla="*/ 2761226 h 2843161"/>
                <a:gd name="connsiteX12" fmla="*/ 114709 w 975032"/>
                <a:gd name="connsiteY12" fmla="*/ 2761226 h 2843161"/>
                <a:gd name="connsiteX13" fmla="*/ 122903 w 975032"/>
                <a:gd name="connsiteY13" fmla="*/ 2843161 h 2843161"/>
                <a:gd name="connsiteX14" fmla="*/ 975032 w 975032"/>
                <a:gd name="connsiteY14" fmla="*/ 2843161 h 2843161"/>
                <a:gd name="connsiteX15" fmla="*/ 942258 w 975032"/>
                <a:gd name="connsiteY15" fmla="*/ 2720258 h 2843161"/>
                <a:gd name="connsiteX16" fmla="*/ 860322 w 975032"/>
                <a:gd name="connsiteY16" fmla="*/ 2531806 h 2843161"/>
                <a:gd name="connsiteX17" fmla="*/ 762000 w 975032"/>
                <a:gd name="connsiteY17" fmla="*/ 2277806 h 2843161"/>
                <a:gd name="connsiteX18" fmla="*/ 704645 w 975032"/>
                <a:gd name="connsiteY18" fmla="*/ 1999226 h 2843161"/>
                <a:gd name="connsiteX19" fmla="*/ 671871 w 975032"/>
                <a:gd name="connsiteY19" fmla="*/ 1835355 h 2843161"/>
                <a:gd name="connsiteX20" fmla="*/ 614516 w 975032"/>
                <a:gd name="connsiteY20" fmla="*/ 1679677 h 2843161"/>
                <a:gd name="connsiteX21" fmla="*/ 548967 w 975032"/>
                <a:gd name="connsiteY21" fmla="*/ 1417484 h 2843161"/>
                <a:gd name="connsiteX22" fmla="*/ 524387 w 975032"/>
                <a:gd name="connsiteY22" fmla="*/ 1114322 h 2843161"/>
                <a:gd name="connsiteX23" fmla="*/ 516193 w 975032"/>
                <a:gd name="connsiteY23" fmla="*/ 811161 h 2843161"/>
                <a:gd name="connsiteX24" fmla="*/ 540774 w 975032"/>
                <a:gd name="connsiteY24" fmla="*/ 499806 h 2843161"/>
                <a:gd name="connsiteX25" fmla="*/ 565355 w 975032"/>
                <a:gd name="connsiteY25" fmla="*/ 254000 h 2843161"/>
                <a:gd name="connsiteX26" fmla="*/ 622709 w 975032"/>
                <a:gd name="connsiteY26" fmla="*/ 0 h 2843161"/>
                <a:gd name="connsiteX0" fmla="*/ 704079 w 975032"/>
                <a:gd name="connsiteY0" fmla="*/ 0 h 2837835"/>
                <a:gd name="connsiteX1" fmla="*/ 475225 w 975032"/>
                <a:gd name="connsiteY1" fmla="*/ 2867 h 2837835"/>
                <a:gd name="connsiteX2" fmla="*/ 319548 w 975032"/>
                <a:gd name="connsiteY2" fmla="*/ 265061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762000 w 975032"/>
                <a:gd name="connsiteY17" fmla="*/ 2272480 h 2837835"/>
                <a:gd name="connsiteX18" fmla="*/ 704645 w 975032"/>
                <a:gd name="connsiteY18" fmla="*/ 1993900 h 2837835"/>
                <a:gd name="connsiteX19" fmla="*/ 671871 w 975032"/>
                <a:gd name="connsiteY19" fmla="*/ 1830029 h 2837835"/>
                <a:gd name="connsiteX20" fmla="*/ 614516 w 975032"/>
                <a:gd name="connsiteY20" fmla="*/ 1674351 h 2837835"/>
                <a:gd name="connsiteX21" fmla="*/ 548967 w 975032"/>
                <a:gd name="connsiteY21" fmla="*/ 1412158 h 2837835"/>
                <a:gd name="connsiteX22" fmla="*/ 524387 w 975032"/>
                <a:gd name="connsiteY22" fmla="*/ 1108996 h 2837835"/>
                <a:gd name="connsiteX23" fmla="*/ 516193 w 975032"/>
                <a:gd name="connsiteY23" fmla="*/ 805835 h 2837835"/>
                <a:gd name="connsiteX24" fmla="*/ 540774 w 975032"/>
                <a:gd name="connsiteY24" fmla="*/ 494480 h 2837835"/>
                <a:gd name="connsiteX25" fmla="*/ 565355 w 975032"/>
                <a:gd name="connsiteY25" fmla="*/ 248674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319548 w 975032"/>
                <a:gd name="connsiteY2" fmla="*/ 265061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762000 w 975032"/>
                <a:gd name="connsiteY17" fmla="*/ 2272480 h 2837835"/>
                <a:gd name="connsiteX18" fmla="*/ 704645 w 975032"/>
                <a:gd name="connsiteY18" fmla="*/ 1993900 h 2837835"/>
                <a:gd name="connsiteX19" fmla="*/ 671871 w 975032"/>
                <a:gd name="connsiteY19" fmla="*/ 1830029 h 2837835"/>
                <a:gd name="connsiteX20" fmla="*/ 614516 w 975032"/>
                <a:gd name="connsiteY20" fmla="*/ 1674351 h 2837835"/>
                <a:gd name="connsiteX21" fmla="*/ 548967 w 975032"/>
                <a:gd name="connsiteY21" fmla="*/ 1412158 h 2837835"/>
                <a:gd name="connsiteX22" fmla="*/ 524387 w 975032"/>
                <a:gd name="connsiteY22" fmla="*/ 1108996 h 2837835"/>
                <a:gd name="connsiteX23" fmla="*/ 516193 w 975032"/>
                <a:gd name="connsiteY23" fmla="*/ 805835 h 2837835"/>
                <a:gd name="connsiteX24" fmla="*/ 540774 w 975032"/>
                <a:gd name="connsiteY24" fmla="*/ 494480 h 2837835"/>
                <a:gd name="connsiteX25" fmla="*/ 565355 w 975032"/>
                <a:gd name="connsiteY25" fmla="*/ 248674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762000 w 975032"/>
                <a:gd name="connsiteY17" fmla="*/ 2272480 h 2837835"/>
                <a:gd name="connsiteX18" fmla="*/ 704645 w 975032"/>
                <a:gd name="connsiteY18" fmla="*/ 1993900 h 2837835"/>
                <a:gd name="connsiteX19" fmla="*/ 671871 w 975032"/>
                <a:gd name="connsiteY19" fmla="*/ 1830029 h 2837835"/>
                <a:gd name="connsiteX20" fmla="*/ 614516 w 975032"/>
                <a:gd name="connsiteY20" fmla="*/ 1674351 h 2837835"/>
                <a:gd name="connsiteX21" fmla="*/ 548967 w 975032"/>
                <a:gd name="connsiteY21" fmla="*/ 1412158 h 2837835"/>
                <a:gd name="connsiteX22" fmla="*/ 524387 w 975032"/>
                <a:gd name="connsiteY22" fmla="*/ 1108996 h 2837835"/>
                <a:gd name="connsiteX23" fmla="*/ 516193 w 975032"/>
                <a:gd name="connsiteY23" fmla="*/ 805835 h 2837835"/>
                <a:gd name="connsiteX24" fmla="*/ 540774 w 975032"/>
                <a:gd name="connsiteY24" fmla="*/ 494480 h 2837835"/>
                <a:gd name="connsiteX25" fmla="*/ 565355 w 975032"/>
                <a:gd name="connsiteY25" fmla="*/ 248674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762000 w 975032"/>
                <a:gd name="connsiteY17" fmla="*/ 2272480 h 2837835"/>
                <a:gd name="connsiteX18" fmla="*/ 704645 w 975032"/>
                <a:gd name="connsiteY18" fmla="*/ 1993900 h 2837835"/>
                <a:gd name="connsiteX19" fmla="*/ 671871 w 975032"/>
                <a:gd name="connsiteY19" fmla="*/ 1830029 h 2837835"/>
                <a:gd name="connsiteX20" fmla="*/ 614516 w 975032"/>
                <a:gd name="connsiteY20" fmla="*/ 1674351 h 2837835"/>
                <a:gd name="connsiteX21" fmla="*/ 548967 w 975032"/>
                <a:gd name="connsiteY21" fmla="*/ 1412158 h 2837835"/>
                <a:gd name="connsiteX22" fmla="*/ 524387 w 975032"/>
                <a:gd name="connsiteY22" fmla="*/ 1108996 h 2837835"/>
                <a:gd name="connsiteX23" fmla="*/ 516193 w 975032"/>
                <a:gd name="connsiteY23" fmla="*/ 805835 h 2837835"/>
                <a:gd name="connsiteX24" fmla="*/ 540774 w 975032"/>
                <a:gd name="connsiteY24" fmla="*/ 494480 h 2837835"/>
                <a:gd name="connsiteX25" fmla="*/ 663000 w 975032"/>
                <a:gd name="connsiteY25" fmla="*/ 254001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762000 w 975032"/>
                <a:gd name="connsiteY17" fmla="*/ 2272480 h 2837835"/>
                <a:gd name="connsiteX18" fmla="*/ 704645 w 975032"/>
                <a:gd name="connsiteY18" fmla="*/ 1993900 h 2837835"/>
                <a:gd name="connsiteX19" fmla="*/ 671871 w 975032"/>
                <a:gd name="connsiteY19" fmla="*/ 1830029 h 2837835"/>
                <a:gd name="connsiteX20" fmla="*/ 614516 w 975032"/>
                <a:gd name="connsiteY20" fmla="*/ 1674351 h 2837835"/>
                <a:gd name="connsiteX21" fmla="*/ 548967 w 975032"/>
                <a:gd name="connsiteY21" fmla="*/ 1412158 h 2837835"/>
                <a:gd name="connsiteX22" fmla="*/ 524387 w 975032"/>
                <a:gd name="connsiteY22" fmla="*/ 1108996 h 2837835"/>
                <a:gd name="connsiteX23" fmla="*/ 516193 w 975032"/>
                <a:gd name="connsiteY23" fmla="*/ 805835 h 2837835"/>
                <a:gd name="connsiteX24" fmla="*/ 573321 w 975032"/>
                <a:gd name="connsiteY24" fmla="*/ 494480 h 2837835"/>
                <a:gd name="connsiteX25" fmla="*/ 663000 w 975032"/>
                <a:gd name="connsiteY25" fmla="*/ 254001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762000 w 975032"/>
                <a:gd name="connsiteY17" fmla="*/ 2272480 h 2837835"/>
                <a:gd name="connsiteX18" fmla="*/ 704645 w 975032"/>
                <a:gd name="connsiteY18" fmla="*/ 1993900 h 2837835"/>
                <a:gd name="connsiteX19" fmla="*/ 671871 w 975032"/>
                <a:gd name="connsiteY19" fmla="*/ 1830029 h 2837835"/>
                <a:gd name="connsiteX20" fmla="*/ 614516 w 975032"/>
                <a:gd name="connsiteY20" fmla="*/ 1674351 h 2837835"/>
                <a:gd name="connsiteX21" fmla="*/ 548967 w 975032"/>
                <a:gd name="connsiteY21" fmla="*/ 1412158 h 2837835"/>
                <a:gd name="connsiteX22" fmla="*/ 573208 w 975032"/>
                <a:gd name="connsiteY22" fmla="*/ 1108997 h 2837835"/>
                <a:gd name="connsiteX23" fmla="*/ 516193 w 975032"/>
                <a:gd name="connsiteY23" fmla="*/ 805835 h 2837835"/>
                <a:gd name="connsiteX24" fmla="*/ 573321 w 975032"/>
                <a:gd name="connsiteY24" fmla="*/ 494480 h 2837835"/>
                <a:gd name="connsiteX25" fmla="*/ 663000 w 975032"/>
                <a:gd name="connsiteY25" fmla="*/ 254001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762000 w 975032"/>
                <a:gd name="connsiteY17" fmla="*/ 2272480 h 2837835"/>
                <a:gd name="connsiteX18" fmla="*/ 704645 w 975032"/>
                <a:gd name="connsiteY18" fmla="*/ 1993900 h 2837835"/>
                <a:gd name="connsiteX19" fmla="*/ 671871 w 975032"/>
                <a:gd name="connsiteY19" fmla="*/ 1830029 h 2837835"/>
                <a:gd name="connsiteX20" fmla="*/ 614516 w 975032"/>
                <a:gd name="connsiteY20" fmla="*/ 1674351 h 2837835"/>
                <a:gd name="connsiteX21" fmla="*/ 573379 w 975032"/>
                <a:gd name="connsiteY21" fmla="*/ 1412158 h 2837835"/>
                <a:gd name="connsiteX22" fmla="*/ 573208 w 975032"/>
                <a:gd name="connsiteY22" fmla="*/ 1108997 h 2837835"/>
                <a:gd name="connsiteX23" fmla="*/ 516193 w 975032"/>
                <a:gd name="connsiteY23" fmla="*/ 805835 h 2837835"/>
                <a:gd name="connsiteX24" fmla="*/ 573321 w 975032"/>
                <a:gd name="connsiteY24" fmla="*/ 494480 h 2837835"/>
                <a:gd name="connsiteX25" fmla="*/ 663000 w 975032"/>
                <a:gd name="connsiteY25" fmla="*/ 254001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762000 w 975032"/>
                <a:gd name="connsiteY17" fmla="*/ 2272480 h 2837835"/>
                <a:gd name="connsiteX18" fmla="*/ 704645 w 975032"/>
                <a:gd name="connsiteY18" fmla="*/ 1993900 h 2837835"/>
                <a:gd name="connsiteX19" fmla="*/ 631186 w 975032"/>
                <a:gd name="connsiteY19" fmla="*/ 1840682 h 2837835"/>
                <a:gd name="connsiteX20" fmla="*/ 614516 w 975032"/>
                <a:gd name="connsiteY20" fmla="*/ 1674351 h 2837835"/>
                <a:gd name="connsiteX21" fmla="*/ 573379 w 975032"/>
                <a:gd name="connsiteY21" fmla="*/ 1412158 h 2837835"/>
                <a:gd name="connsiteX22" fmla="*/ 573208 w 975032"/>
                <a:gd name="connsiteY22" fmla="*/ 1108997 h 2837835"/>
                <a:gd name="connsiteX23" fmla="*/ 516193 w 975032"/>
                <a:gd name="connsiteY23" fmla="*/ 805835 h 2837835"/>
                <a:gd name="connsiteX24" fmla="*/ 573321 w 975032"/>
                <a:gd name="connsiteY24" fmla="*/ 494480 h 2837835"/>
                <a:gd name="connsiteX25" fmla="*/ 663000 w 975032"/>
                <a:gd name="connsiteY25" fmla="*/ 254001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762000 w 975032"/>
                <a:gd name="connsiteY17" fmla="*/ 2272480 h 2837835"/>
                <a:gd name="connsiteX18" fmla="*/ 680234 w 975032"/>
                <a:gd name="connsiteY18" fmla="*/ 2041836 h 2837835"/>
                <a:gd name="connsiteX19" fmla="*/ 631186 w 975032"/>
                <a:gd name="connsiteY19" fmla="*/ 1840682 h 2837835"/>
                <a:gd name="connsiteX20" fmla="*/ 614516 w 975032"/>
                <a:gd name="connsiteY20" fmla="*/ 1674351 h 2837835"/>
                <a:gd name="connsiteX21" fmla="*/ 573379 w 975032"/>
                <a:gd name="connsiteY21" fmla="*/ 1412158 h 2837835"/>
                <a:gd name="connsiteX22" fmla="*/ 573208 w 975032"/>
                <a:gd name="connsiteY22" fmla="*/ 1108997 h 2837835"/>
                <a:gd name="connsiteX23" fmla="*/ 516193 w 975032"/>
                <a:gd name="connsiteY23" fmla="*/ 805835 h 2837835"/>
                <a:gd name="connsiteX24" fmla="*/ 573321 w 975032"/>
                <a:gd name="connsiteY24" fmla="*/ 494480 h 2837835"/>
                <a:gd name="connsiteX25" fmla="*/ 663000 w 975032"/>
                <a:gd name="connsiteY25" fmla="*/ 254001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860322 w 975032"/>
                <a:gd name="connsiteY16" fmla="*/ 2526480 h 2837835"/>
                <a:gd name="connsiteX17" fmla="*/ 696903 w 975032"/>
                <a:gd name="connsiteY17" fmla="*/ 2309764 h 2837835"/>
                <a:gd name="connsiteX18" fmla="*/ 680234 w 975032"/>
                <a:gd name="connsiteY18" fmla="*/ 2041836 h 2837835"/>
                <a:gd name="connsiteX19" fmla="*/ 631186 w 975032"/>
                <a:gd name="connsiteY19" fmla="*/ 1840682 h 2837835"/>
                <a:gd name="connsiteX20" fmla="*/ 614516 w 975032"/>
                <a:gd name="connsiteY20" fmla="*/ 1674351 h 2837835"/>
                <a:gd name="connsiteX21" fmla="*/ 573379 w 975032"/>
                <a:gd name="connsiteY21" fmla="*/ 1412158 h 2837835"/>
                <a:gd name="connsiteX22" fmla="*/ 573208 w 975032"/>
                <a:gd name="connsiteY22" fmla="*/ 1108997 h 2837835"/>
                <a:gd name="connsiteX23" fmla="*/ 516193 w 975032"/>
                <a:gd name="connsiteY23" fmla="*/ 805835 h 2837835"/>
                <a:gd name="connsiteX24" fmla="*/ 573321 w 975032"/>
                <a:gd name="connsiteY24" fmla="*/ 494480 h 2837835"/>
                <a:gd name="connsiteX25" fmla="*/ 663000 w 975032"/>
                <a:gd name="connsiteY25" fmla="*/ 254001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942258 w 975032"/>
                <a:gd name="connsiteY15" fmla="*/ 2714932 h 2837835"/>
                <a:gd name="connsiteX16" fmla="*/ 754542 w 975032"/>
                <a:gd name="connsiteY16" fmla="*/ 2558438 h 2837835"/>
                <a:gd name="connsiteX17" fmla="*/ 696903 w 975032"/>
                <a:gd name="connsiteY17" fmla="*/ 2309764 h 2837835"/>
                <a:gd name="connsiteX18" fmla="*/ 680234 w 975032"/>
                <a:gd name="connsiteY18" fmla="*/ 2041836 h 2837835"/>
                <a:gd name="connsiteX19" fmla="*/ 631186 w 975032"/>
                <a:gd name="connsiteY19" fmla="*/ 1840682 h 2837835"/>
                <a:gd name="connsiteX20" fmla="*/ 614516 w 975032"/>
                <a:gd name="connsiteY20" fmla="*/ 1674351 h 2837835"/>
                <a:gd name="connsiteX21" fmla="*/ 573379 w 975032"/>
                <a:gd name="connsiteY21" fmla="*/ 1412158 h 2837835"/>
                <a:gd name="connsiteX22" fmla="*/ 573208 w 975032"/>
                <a:gd name="connsiteY22" fmla="*/ 1108997 h 2837835"/>
                <a:gd name="connsiteX23" fmla="*/ 516193 w 975032"/>
                <a:gd name="connsiteY23" fmla="*/ 805835 h 2837835"/>
                <a:gd name="connsiteX24" fmla="*/ 573321 w 975032"/>
                <a:gd name="connsiteY24" fmla="*/ 494480 h 2837835"/>
                <a:gd name="connsiteX25" fmla="*/ 663000 w 975032"/>
                <a:gd name="connsiteY25" fmla="*/ 254001 h 2837835"/>
                <a:gd name="connsiteX26" fmla="*/ 704079 w 975032"/>
                <a:gd name="connsiteY26" fmla="*/ 0 h 2837835"/>
                <a:gd name="connsiteX0" fmla="*/ 704079 w 975032"/>
                <a:gd name="connsiteY0" fmla="*/ 0 h 2837835"/>
                <a:gd name="connsiteX1" fmla="*/ 605417 w 975032"/>
                <a:gd name="connsiteY1" fmla="*/ 2867 h 2837835"/>
                <a:gd name="connsiteX2" fmla="*/ 409054 w 975032"/>
                <a:gd name="connsiteY2" fmla="*/ 291693 h 2837835"/>
                <a:gd name="connsiteX3" fmla="*/ 180258 w 975032"/>
                <a:gd name="connsiteY3" fmla="*/ 609190 h 2837835"/>
                <a:gd name="connsiteX4" fmla="*/ 139290 w 975032"/>
                <a:gd name="connsiteY4" fmla="*/ 715706 h 2837835"/>
                <a:gd name="connsiteX5" fmla="*/ 65548 w 975032"/>
                <a:gd name="connsiteY5" fmla="*/ 1059835 h 2837835"/>
                <a:gd name="connsiteX6" fmla="*/ 24580 w 975032"/>
                <a:gd name="connsiteY6" fmla="*/ 1371190 h 2837835"/>
                <a:gd name="connsiteX7" fmla="*/ 0 w 975032"/>
                <a:gd name="connsiteY7" fmla="*/ 1625190 h 2837835"/>
                <a:gd name="connsiteX8" fmla="*/ 40967 w 975032"/>
                <a:gd name="connsiteY8" fmla="*/ 1887383 h 2837835"/>
                <a:gd name="connsiteX9" fmla="*/ 16387 w 975032"/>
                <a:gd name="connsiteY9" fmla="*/ 2092222 h 2837835"/>
                <a:gd name="connsiteX10" fmla="*/ 65548 w 975032"/>
                <a:gd name="connsiteY10" fmla="*/ 2510093 h 2837835"/>
                <a:gd name="connsiteX11" fmla="*/ 114709 w 975032"/>
                <a:gd name="connsiteY11" fmla="*/ 2755900 h 2837835"/>
                <a:gd name="connsiteX12" fmla="*/ 114709 w 975032"/>
                <a:gd name="connsiteY12" fmla="*/ 2755900 h 2837835"/>
                <a:gd name="connsiteX13" fmla="*/ 122903 w 975032"/>
                <a:gd name="connsiteY13" fmla="*/ 2837835 h 2837835"/>
                <a:gd name="connsiteX14" fmla="*/ 975032 w 975032"/>
                <a:gd name="connsiteY14" fmla="*/ 2837835 h 2837835"/>
                <a:gd name="connsiteX15" fmla="*/ 795793 w 975032"/>
                <a:gd name="connsiteY15" fmla="*/ 2720258 h 2837835"/>
                <a:gd name="connsiteX16" fmla="*/ 754542 w 975032"/>
                <a:gd name="connsiteY16" fmla="*/ 2558438 h 2837835"/>
                <a:gd name="connsiteX17" fmla="*/ 696903 w 975032"/>
                <a:gd name="connsiteY17" fmla="*/ 2309764 h 2837835"/>
                <a:gd name="connsiteX18" fmla="*/ 680234 w 975032"/>
                <a:gd name="connsiteY18" fmla="*/ 2041836 h 2837835"/>
                <a:gd name="connsiteX19" fmla="*/ 631186 w 975032"/>
                <a:gd name="connsiteY19" fmla="*/ 1840682 h 2837835"/>
                <a:gd name="connsiteX20" fmla="*/ 614516 w 975032"/>
                <a:gd name="connsiteY20" fmla="*/ 1674351 h 2837835"/>
                <a:gd name="connsiteX21" fmla="*/ 573379 w 975032"/>
                <a:gd name="connsiteY21" fmla="*/ 1412158 h 2837835"/>
                <a:gd name="connsiteX22" fmla="*/ 573208 w 975032"/>
                <a:gd name="connsiteY22" fmla="*/ 1108997 h 2837835"/>
                <a:gd name="connsiteX23" fmla="*/ 516193 w 975032"/>
                <a:gd name="connsiteY23" fmla="*/ 805835 h 2837835"/>
                <a:gd name="connsiteX24" fmla="*/ 573321 w 975032"/>
                <a:gd name="connsiteY24" fmla="*/ 494480 h 2837835"/>
                <a:gd name="connsiteX25" fmla="*/ 663000 w 975032"/>
                <a:gd name="connsiteY25" fmla="*/ 254001 h 2837835"/>
                <a:gd name="connsiteX26" fmla="*/ 704079 w 975032"/>
                <a:gd name="connsiteY26" fmla="*/ 0 h 2837835"/>
                <a:gd name="connsiteX0" fmla="*/ 704079 w 844841"/>
                <a:gd name="connsiteY0" fmla="*/ 0 h 2837835"/>
                <a:gd name="connsiteX1" fmla="*/ 605417 w 844841"/>
                <a:gd name="connsiteY1" fmla="*/ 2867 h 2837835"/>
                <a:gd name="connsiteX2" fmla="*/ 409054 w 844841"/>
                <a:gd name="connsiteY2" fmla="*/ 291693 h 2837835"/>
                <a:gd name="connsiteX3" fmla="*/ 180258 w 844841"/>
                <a:gd name="connsiteY3" fmla="*/ 609190 h 2837835"/>
                <a:gd name="connsiteX4" fmla="*/ 139290 w 844841"/>
                <a:gd name="connsiteY4" fmla="*/ 715706 h 2837835"/>
                <a:gd name="connsiteX5" fmla="*/ 65548 w 844841"/>
                <a:gd name="connsiteY5" fmla="*/ 1059835 h 2837835"/>
                <a:gd name="connsiteX6" fmla="*/ 24580 w 844841"/>
                <a:gd name="connsiteY6" fmla="*/ 1371190 h 2837835"/>
                <a:gd name="connsiteX7" fmla="*/ 0 w 844841"/>
                <a:gd name="connsiteY7" fmla="*/ 1625190 h 2837835"/>
                <a:gd name="connsiteX8" fmla="*/ 40967 w 844841"/>
                <a:gd name="connsiteY8" fmla="*/ 1887383 h 2837835"/>
                <a:gd name="connsiteX9" fmla="*/ 16387 w 844841"/>
                <a:gd name="connsiteY9" fmla="*/ 2092222 h 2837835"/>
                <a:gd name="connsiteX10" fmla="*/ 65548 w 844841"/>
                <a:gd name="connsiteY10" fmla="*/ 2510093 h 2837835"/>
                <a:gd name="connsiteX11" fmla="*/ 114709 w 844841"/>
                <a:gd name="connsiteY11" fmla="*/ 2755900 h 2837835"/>
                <a:gd name="connsiteX12" fmla="*/ 114709 w 844841"/>
                <a:gd name="connsiteY12" fmla="*/ 2755900 h 2837835"/>
                <a:gd name="connsiteX13" fmla="*/ 122903 w 844841"/>
                <a:gd name="connsiteY13" fmla="*/ 2837835 h 2837835"/>
                <a:gd name="connsiteX14" fmla="*/ 844841 w 844841"/>
                <a:gd name="connsiteY14" fmla="*/ 2827183 h 2837835"/>
                <a:gd name="connsiteX15" fmla="*/ 795793 w 844841"/>
                <a:gd name="connsiteY15" fmla="*/ 2720258 h 2837835"/>
                <a:gd name="connsiteX16" fmla="*/ 754542 w 844841"/>
                <a:gd name="connsiteY16" fmla="*/ 2558438 h 2837835"/>
                <a:gd name="connsiteX17" fmla="*/ 696903 w 844841"/>
                <a:gd name="connsiteY17" fmla="*/ 2309764 h 2837835"/>
                <a:gd name="connsiteX18" fmla="*/ 680234 w 844841"/>
                <a:gd name="connsiteY18" fmla="*/ 2041836 h 2837835"/>
                <a:gd name="connsiteX19" fmla="*/ 631186 w 844841"/>
                <a:gd name="connsiteY19" fmla="*/ 1840682 h 2837835"/>
                <a:gd name="connsiteX20" fmla="*/ 614516 w 844841"/>
                <a:gd name="connsiteY20" fmla="*/ 1674351 h 2837835"/>
                <a:gd name="connsiteX21" fmla="*/ 573379 w 844841"/>
                <a:gd name="connsiteY21" fmla="*/ 1412158 h 2837835"/>
                <a:gd name="connsiteX22" fmla="*/ 573208 w 844841"/>
                <a:gd name="connsiteY22" fmla="*/ 1108997 h 2837835"/>
                <a:gd name="connsiteX23" fmla="*/ 516193 w 844841"/>
                <a:gd name="connsiteY23" fmla="*/ 805835 h 2837835"/>
                <a:gd name="connsiteX24" fmla="*/ 573321 w 844841"/>
                <a:gd name="connsiteY24" fmla="*/ 494480 h 2837835"/>
                <a:gd name="connsiteX25" fmla="*/ 663000 w 844841"/>
                <a:gd name="connsiteY25" fmla="*/ 254001 h 2837835"/>
                <a:gd name="connsiteX26" fmla="*/ 704079 w 844841"/>
                <a:gd name="connsiteY26" fmla="*/ 0 h 2837835"/>
                <a:gd name="connsiteX0" fmla="*/ 704079 w 844841"/>
                <a:gd name="connsiteY0" fmla="*/ 0 h 2832509"/>
                <a:gd name="connsiteX1" fmla="*/ 605417 w 844841"/>
                <a:gd name="connsiteY1" fmla="*/ 2867 h 2832509"/>
                <a:gd name="connsiteX2" fmla="*/ 409054 w 844841"/>
                <a:gd name="connsiteY2" fmla="*/ 291693 h 2832509"/>
                <a:gd name="connsiteX3" fmla="*/ 180258 w 844841"/>
                <a:gd name="connsiteY3" fmla="*/ 609190 h 2832509"/>
                <a:gd name="connsiteX4" fmla="*/ 139290 w 844841"/>
                <a:gd name="connsiteY4" fmla="*/ 715706 h 2832509"/>
                <a:gd name="connsiteX5" fmla="*/ 65548 w 844841"/>
                <a:gd name="connsiteY5" fmla="*/ 1059835 h 2832509"/>
                <a:gd name="connsiteX6" fmla="*/ 24580 w 844841"/>
                <a:gd name="connsiteY6" fmla="*/ 1371190 h 2832509"/>
                <a:gd name="connsiteX7" fmla="*/ 0 w 844841"/>
                <a:gd name="connsiteY7" fmla="*/ 1625190 h 2832509"/>
                <a:gd name="connsiteX8" fmla="*/ 40967 w 844841"/>
                <a:gd name="connsiteY8" fmla="*/ 1887383 h 2832509"/>
                <a:gd name="connsiteX9" fmla="*/ 16387 w 844841"/>
                <a:gd name="connsiteY9" fmla="*/ 2092222 h 2832509"/>
                <a:gd name="connsiteX10" fmla="*/ 65548 w 844841"/>
                <a:gd name="connsiteY10" fmla="*/ 2510093 h 2832509"/>
                <a:gd name="connsiteX11" fmla="*/ 114709 w 844841"/>
                <a:gd name="connsiteY11" fmla="*/ 2755900 h 2832509"/>
                <a:gd name="connsiteX12" fmla="*/ 114709 w 844841"/>
                <a:gd name="connsiteY12" fmla="*/ 2755900 h 2832509"/>
                <a:gd name="connsiteX13" fmla="*/ 171724 w 844841"/>
                <a:gd name="connsiteY13" fmla="*/ 2832509 h 2832509"/>
                <a:gd name="connsiteX14" fmla="*/ 844841 w 844841"/>
                <a:gd name="connsiteY14" fmla="*/ 2827183 h 2832509"/>
                <a:gd name="connsiteX15" fmla="*/ 795793 w 844841"/>
                <a:gd name="connsiteY15" fmla="*/ 2720258 h 2832509"/>
                <a:gd name="connsiteX16" fmla="*/ 754542 w 844841"/>
                <a:gd name="connsiteY16" fmla="*/ 2558438 h 2832509"/>
                <a:gd name="connsiteX17" fmla="*/ 696903 w 844841"/>
                <a:gd name="connsiteY17" fmla="*/ 2309764 h 2832509"/>
                <a:gd name="connsiteX18" fmla="*/ 680234 w 844841"/>
                <a:gd name="connsiteY18" fmla="*/ 2041836 h 2832509"/>
                <a:gd name="connsiteX19" fmla="*/ 631186 w 844841"/>
                <a:gd name="connsiteY19" fmla="*/ 1840682 h 2832509"/>
                <a:gd name="connsiteX20" fmla="*/ 614516 w 844841"/>
                <a:gd name="connsiteY20" fmla="*/ 1674351 h 2832509"/>
                <a:gd name="connsiteX21" fmla="*/ 573379 w 844841"/>
                <a:gd name="connsiteY21" fmla="*/ 1412158 h 2832509"/>
                <a:gd name="connsiteX22" fmla="*/ 573208 w 844841"/>
                <a:gd name="connsiteY22" fmla="*/ 1108997 h 2832509"/>
                <a:gd name="connsiteX23" fmla="*/ 516193 w 844841"/>
                <a:gd name="connsiteY23" fmla="*/ 805835 h 2832509"/>
                <a:gd name="connsiteX24" fmla="*/ 573321 w 844841"/>
                <a:gd name="connsiteY24" fmla="*/ 494480 h 2832509"/>
                <a:gd name="connsiteX25" fmla="*/ 663000 w 844841"/>
                <a:gd name="connsiteY25" fmla="*/ 254001 h 2832509"/>
                <a:gd name="connsiteX26" fmla="*/ 704079 w 844841"/>
                <a:gd name="connsiteY26" fmla="*/ 0 h 2832509"/>
                <a:gd name="connsiteX0" fmla="*/ 704079 w 844841"/>
                <a:gd name="connsiteY0" fmla="*/ 0 h 2832509"/>
                <a:gd name="connsiteX1" fmla="*/ 605417 w 844841"/>
                <a:gd name="connsiteY1" fmla="*/ 2867 h 2832509"/>
                <a:gd name="connsiteX2" fmla="*/ 409054 w 844841"/>
                <a:gd name="connsiteY2" fmla="*/ 291693 h 2832509"/>
                <a:gd name="connsiteX3" fmla="*/ 180258 w 844841"/>
                <a:gd name="connsiteY3" fmla="*/ 609190 h 2832509"/>
                <a:gd name="connsiteX4" fmla="*/ 139290 w 844841"/>
                <a:gd name="connsiteY4" fmla="*/ 715706 h 2832509"/>
                <a:gd name="connsiteX5" fmla="*/ 65548 w 844841"/>
                <a:gd name="connsiteY5" fmla="*/ 1059835 h 2832509"/>
                <a:gd name="connsiteX6" fmla="*/ 24580 w 844841"/>
                <a:gd name="connsiteY6" fmla="*/ 1371190 h 2832509"/>
                <a:gd name="connsiteX7" fmla="*/ 0 w 844841"/>
                <a:gd name="connsiteY7" fmla="*/ 1625190 h 2832509"/>
                <a:gd name="connsiteX8" fmla="*/ 40967 w 844841"/>
                <a:gd name="connsiteY8" fmla="*/ 1887383 h 2832509"/>
                <a:gd name="connsiteX9" fmla="*/ 16387 w 844841"/>
                <a:gd name="connsiteY9" fmla="*/ 2092222 h 2832509"/>
                <a:gd name="connsiteX10" fmla="*/ 65548 w 844841"/>
                <a:gd name="connsiteY10" fmla="*/ 2510093 h 2832509"/>
                <a:gd name="connsiteX11" fmla="*/ 114709 w 844841"/>
                <a:gd name="connsiteY11" fmla="*/ 2755900 h 2832509"/>
                <a:gd name="connsiteX12" fmla="*/ 147256 w 844841"/>
                <a:gd name="connsiteY12" fmla="*/ 2681334 h 2832509"/>
                <a:gd name="connsiteX13" fmla="*/ 171724 w 844841"/>
                <a:gd name="connsiteY13" fmla="*/ 2832509 h 2832509"/>
                <a:gd name="connsiteX14" fmla="*/ 844841 w 844841"/>
                <a:gd name="connsiteY14" fmla="*/ 2827183 h 2832509"/>
                <a:gd name="connsiteX15" fmla="*/ 795793 w 844841"/>
                <a:gd name="connsiteY15" fmla="*/ 2720258 h 2832509"/>
                <a:gd name="connsiteX16" fmla="*/ 754542 w 844841"/>
                <a:gd name="connsiteY16" fmla="*/ 2558438 h 2832509"/>
                <a:gd name="connsiteX17" fmla="*/ 696903 w 844841"/>
                <a:gd name="connsiteY17" fmla="*/ 2309764 h 2832509"/>
                <a:gd name="connsiteX18" fmla="*/ 680234 w 844841"/>
                <a:gd name="connsiteY18" fmla="*/ 2041836 h 2832509"/>
                <a:gd name="connsiteX19" fmla="*/ 631186 w 844841"/>
                <a:gd name="connsiteY19" fmla="*/ 1840682 h 2832509"/>
                <a:gd name="connsiteX20" fmla="*/ 614516 w 844841"/>
                <a:gd name="connsiteY20" fmla="*/ 1674351 h 2832509"/>
                <a:gd name="connsiteX21" fmla="*/ 573379 w 844841"/>
                <a:gd name="connsiteY21" fmla="*/ 1412158 h 2832509"/>
                <a:gd name="connsiteX22" fmla="*/ 573208 w 844841"/>
                <a:gd name="connsiteY22" fmla="*/ 1108997 h 2832509"/>
                <a:gd name="connsiteX23" fmla="*/ 516193 w 844841"/>
                <a:gd name="connsiteY23" fmla="*/ 805835 h 2832509"/>
                <a:gd name="connsiteX24" fmla="*/ 573321 w 844841"/>
                <a:gd name="connsiteY24" fmla="*/ 494480 h 2832509"/>
                <a:gd name="connsiteX25" fmla="*/ 663000 w 844841"/>
                <a:gd name="connsiteY25" fmla="*/ 254001 h 2832509"/>
                <a:gd name="connsiteX26" fmla="*/ 704079 w 844841"/>
                <a:gd name="connsiteY26" fmla="*/ 0 h 2832509"/>
                <a:gd name="connsiteX0" fmla="*/ 704079 w 844841"/>
                <a:gd name="connsiteY0" fmla="*/ 0 h 2832509"/>
                <a:gd name="connsiteX1" fmla="*/ 605417 w 844841"/>
                <a:gd name="connsiteY1" fmla="*/ 2867 h 2832509"/>
                <a:gd name="connsiteX2" fmla="*/ 409054 w 844841"/>
                <a:gd name="connsiteY2" fmla="*/ 291693 h 2832509"/>
                <a:gd name="connsiteX3" fmla="*/ 180258 w 844841"/>
                <a:gd name="connsiteY3" fmla="*/ 609190 h 2832509"/>
                <a:gd name="connsiteX4" fmla="*/ 139290 w 844841"/>
                <a:gd name="connsiteY4" fmla="*/ 715706 h 2832509"/>
                <a:gd name="connsiteX5" fmla="*/ 65548 w 844841"/>
                <a:gd name="connsiteY5" fmla="*/ 1059835 h 2832509"/>
                <a:gd name="connsiteX6" fmla="*/ 24580 w 844841"/>
                <a:gd name="connsiteY6" fmla="*/ 1371190 h 2832509"/>
                <a:gd name="connsiteX7" fmla="*/ 0 w 844841"/>
                <a:gd name="connsiteY7" fmla="*/ 1625190 h 2832509"/>
                <a:gd name="connsiteX8" fmla="*/ 40967 w 844841"/>
                <a:gd name="connsiteY8" fmla="*/ 1887383 h 2832509"/>
                <a:gd name="connsiteX9" fmla="*/ 16387 w 844841"/>
                <a:gd name="connsiteY9" fmla="*/ 2092222 h 2832509"/>
                <a:gd name="connsiteX10" fmla="*/ 65548 w 844841"/>
                <a:gd name="connsiteY10" fmla="*/ 2510093 h 2832509"/>
                <a:gd name="connsiteX11" fmla="*/ 114709 w 844841"/>
                <a:gd name="connsiteY11" fmla="*/ 2755900 h 2832509"/>
                <a:gd name="connsiteX12" fmla="*/ 130983 w 844841"/>
                <a:gd name="connsiteY12" fmla="*/ 2596115 h 2832509"/>
                <a:gd name="connsiteX13" fmla="*/ 171724 w 844841"/>
                <a:gd name="connsiteY13" fmla="*/ 2832509 h 2832509"/>
                <a:gd name="connsiteX14" fmla="*/ 844841 w 844841"/>
                <a:gd name="connsiteY14" fmla="*/ 2827183 h 2832509"/>
                <a:gd name="connsiteX15" fmla="*/ 795793 w 844841"/>
                <a:gd name="connsiteY15" fmla="*/ 2720258 h 2832509"/>
                <a:gd name="connsiteX16" fmla="*/ 754542 w 844841"/>
                <a:gd name="connsiteY16" fmla="*/ 2558438 h 2832509"/>
                <a:gd name="connsiteX17" fmla="*/ 696903 w 844841"/>
                <a:gd name="connsiteY17" fmla="*/ 2309764 h 2832509"/>
                <a:gd name="connsiteX18" fmla="*/ 680234 w 844841"/>
                <a:gd name="connsiteY18" fmla="*/ 2041836 h 2832509"/>
                <a:gd name="connsiteX19" fmla="*/ 631186 w 844841"/>
                <a:gd name="connsiteY19" fmla="*/ 1840682 h 2832509"/>
                <a:gd name="connsiteX20" fmla="*/ 614516 w 844841"/>
                <a:gd name="connsiteY20" fmla="*/ 1674351 h 2832509"/>
                <a:gd name="connsiteX21" fmla="*/ 573379 w 844841"/>
                <a:gd name="connsiteY21" fmla="*/ 1412158 h 2832509"/>
                <a:gd name="connsiteX22" fmla="*/ 573208 w 844841"/>
                <a:gd name="connsiteY22" fmla="*/ 1108997 h 2832509"/>
                <a:gd name="connsiteX23" fmla="*/ 516193 w 844841"/>
                <a:gd name="connsiteY23" fmla="*/ 805835 h 2832509"/>
                <a:gd name="connsiteX24" fmla="*/ 573321 w 844841"/>
                <a:gd name="connsiteY24" fmla="*/ 494480 h 2832509"/>
                <a:gd name="connsiteX25" fmla="*/ 663000 w 844841"/>
                <a:gd name="connsiteY25" fmla="*/ 254001 h 2832509"/>
                <a:gd name="connsiteX26" fmla="*/ 704079 w 844841"/>
                <a:gd name="connsiteY26" fmla="*/ 0 h 2832509"/>
                <a:gd name="connsiteX0" fmla="*/ 704079 w 844841"/>
                <a:gd name="connsiteY0" fmla="*/ 0 h 2832509"/>
                <a:gd name="connsiteX1" fmla="*/ 605417 w 844841"/>
                <a:gd name="connsiteY1" fmla="*/ 2867 h 2832509"/>
                <a:gd name="connsiteX2" fmla="*/ 409054 w 844841"/>
                <a:gd name="connsiteY2" fmla="*/ 291693 h 2832509"/>
                <a:gd name="connsiteX3" fmla="*/ 180258 w 844841"/>
                <a:gd name="connsiteY3" fmla="*/ 609190 h 2832509"/>
                <a:gd name="connsiteX4" fmla="*/ 139290 w 844841"/>
                <a:gd name="connsiteY4" fmla="*/ 715706 h 2832509"/>
                <a:gd name="connsiteX5" fmla="*/ 65548 w 844841"/>
                <a:gd name="connsiteY5" fmla="*/ 1059835 h 2832509"/>
                <a:gd name="connsiteX6" fmla="*/ 24580 w 844841"/>
                <a:gd name="connsiteY6" fmla="*/ 1371190 h 2832509"/>
                <a:gd name="connsiteX7" fmla="*/ 0 w 844841"/>
                <a:gd name="connsiteY7" fmla="*/ 1625190 h 2832509"/>
                <a:gd name="connsiteX8" fmla="*/ 40967 w 844841"/>
                <a:gd name="connsiteY8" fmla="*/ 1887383 h 2832509"/>
                <a:gd name="connsiteX9" fmla="*/ 16387 w 844841"/>
                <a:gd name="connsiteY9" fmla="*/ 2092222 h 2832509"/>
                <a:gd name="connsiteX10" fmla="*/ 65548 w 844841"/>
                <a:gd name="connsiteY10" fmla="*/ 2510093 h 2832509"/>
                <a:gd name="connsiteX11" fmla="*/ 171668 w 844841"/>
                <a:gd name="connsiteY11" fmla="*/ 2755900 h 2832509"/>
                <a:gd name="connsiteX12" fmla="*/ 130983 w 844841"/>
                <a:gd name="connsiteY12" fmla="*/ 2596115 h 2832509"/>
                <a:gd name="connsiteX13" fmla="*/ 171724 w 844841"/>
                <a:gd name="connsiteY13" fmla="*/ 2832509 h 2832509"/>
                <a:gd name="connsiteX14" fmla="*/ 844841 w 844841"/>
                <a:gd name="connsiteY14" fmla="*/ 2827183 h 2832509"/>
                <a:gd name="connsiteX15" fmla="*/ 795793 w 844841"/>
                <a:gd name="connsiteY15" fmla="*/ 2720258 h 2832509"/>
                <a:gd name="connsiteX16" fmla="*/ 754542 w 844841"/>
                <a:gd name="connsiteY16" fmla="*/ 2558438 h 2832509"/>
                <a:gd name="connsiteX17" fmla="*/ 696903 w 844841"/>
                <a:gd name="connsiteY17" fmla="*/ 2309764 h 2832509"/>
                <a:gd name="connsiteX18" fmla="*/ 680234 w 844841"/>
                <a:gd name="connsiteY18" fmla="*/ 2041836 h 2832509"/>
                <a:gd name="connsiteX19" fmla="*/ 631186 w 844841"/>
                <a:gd name="connsiteY19" fmla="*/ 1840682 h 2832509"/>
                <a:gd name="connsiteX20" fmla="*/ 614516 w 844841"/>
                <a:gd name="connsiteY20" fmla="*/ 1674351 h 2832509"/>
                <a:gd name="connsiteX21" fmla="*/ 573379 w 844841"/>
                <a:gd name="connsiteY21" fmla="*/ 1412158 h 2832509"/>
                <a:gd name="connsiteX22" fmla="*/ 573208 w 844841"/>
                <a:gd name="connsiteY22" fmla="*/ 1108997 h 2832509"/>
                <a:gd name="connsiteX23" fmla="*/ 516193 w 844841"/>
                <a:gd name="connsiteY23" fmla="*/ 805835 h 2832509"/>
                <a:gd name="connsiteX24" fmla="*/ 573321 w 844841"/>
                <a:gd name="connsiteY24" fmla="*/ 494480 h 2832509"/>
                <a:gd name="connsiteX25" fmla="*/ 663000 w 844841"/>
                <a:gd name="connsiteY25" fmla="*/ 254001 h 2832509"/>
                <a:gd name="connsiteX26" fmla="*/ 704079 w 844841"/>
                <a:gd name="connsiteY26" fmla="*/ 0 h 2832509"/>
                <a:gd name="connsiteX0" fmla="*/ 704079 w 844841"/>
                <a:gd name="connsiteY0" fmla="*/ 0 h 2832509"/>
                <a:gd name="connsiteX1" fmla="*/ 605417 w 844841"/>
                <a:gd name="connsiteY1" fmla="*/ 2867 h 2832509"/>
                <a:gd name="connsiteX2" fmla="*/ 409054 w 844841"/>
                <a:gd name="connsiteY2" fmla="*/ 291693 h 2832509"/>
                <a:gd name="connsiteX3" fmla="*/ 180258 w 844841"/>
                <a:gd name="connsiteY3" fmla="*/ 609190 h 2832509"/>
                <a:gd name="connsiteX4" fmla="*/ 139290 w 844841"/>
                <a:gd name="connsiteY4" fmla="*/ 715706 h 2832509"/>
                <a:gd name="connsiteX5" fmla="*/ 65548 w 844841"/>
                <a:gd name="connsiteY5" fmla="*/ 1059835 h 2832509"/>
                <a:gd name="connsiteX6" fmla="*/ 24580 w 844841"/>
                <a:gd name="connsiteY6" fmla="*/ 1371190 h 2832509"/>
                <a:gd name="connsiteX7" fmla="*/ 0 w 844841"/>
                <a:gd name="connsiteY7" fmla="*/ 1625190 h 2832509"/>
                <a:gd name="connsiteX8" fmla="*/ 40967 w 844841"/>
                <a:gd name="connsiteY8" fmla="*/ 1887383 h 2832509"/>
                <a:gd name="connsiteX9" fmla="*/ 16387 w 844841"/>
                <a:gd name="connsiteY9" fmla="*/ 2092222 h 2832509"/>
                <a:gd name="connsiteX10" fmla="*/ 114369 w 844841"/>
                <a:gd name="connsiteY10" fmla="*/ 2440852 h 2832509"/>
                <a:gd name="connsiteX11" fmla="*/ 171668 w 844841"/>
                <a:gd name="connsiteY11" fmla="*/ 2755900 h 2832509"/>
                <a:gd name="connsiteX12" fmla="*/ 130983 w 844841"/>
                <a:gd name="connsiteY12" fmla="*/ 2596115 h 2832509"/>
                <a:gd name="connsiteX13" fmla="*/ 171724 w 844841"/>
                <a:gd name="connsiteY13" fmla="*/ 2832509 h 2832509"/>
                <a:gd name="connsiteX14" fmla="*/ 844841 w 844841"/>
                <a:gd name="connsiteY14" fmla="*/ 2827183 h 2832509"/>
                <a:gd name="connsiteX15" fmla="*/ 795793 w 844841"/>
                <a:gd name="connsiteY15" fmla="*/ 2720258 h 2832509"/>
                <a:gd name="connsiteX16" fmla="*/ 754542 w 844841"/>
                <a:gd name="connsiteY16" fmla="*/ 2558438 h 2832509"/>
                <a:gd name="connsiteX17" fmla="*/ 696903 w 844841"/>
                <a:gd name="connsiteY17" fmla="*/ 2309764 h 2832509"/>
                <a:gd name="connsiteX18" fmla="*/ 680234 w 844841"/>
                <a:gd name="connsiteY18" fmla="*/ 2041836 h 2832509"/>
                <a:gd name="connsiteX19" fmla="*/ 631186 w 844841"/>
                <a:gd name="connsiteY19" fmla="*/ 1840682 h 2832509"/>
                <a:gd name="connsiteX20" fmla="*/ 614516 w 844841"/>
                <a:gd name="connsiteY20" fmla="*/ 1674351 h 2832509"/>
                <a:gd name="connsiteX21" fmla="*/ 573379 w 844841"/>
                <a:gd name="connsiteY21" fmla="*/ 1412158 h 2832509"/>
                <a:gd name="connsiteX22" fmla="*/ 573208 w 844841"/>
                <a:gd name="connsiteY22" fmla="*/ 1108997 h 2832509"/>
                <a:gd name="connsiteX23" fmla="*/ 516193 w 844841"/>
                <a:gd name="connsiteY23" fmla="*/ 805835 h 2832509"/>
                <a:gd name="connsiteX24" fmla="*/ 573321 w 844841"/>
                <a:gd name="connsiteY24" fmla="*/ 494480 h 2832509"/>
                <a:gd name="connsiteX25" fmla="*/ 663000 w 844841"/>
                <a:gd name="connsiteY25" fmla="*/ 254001 h 2832509"/>
                <a:gd name="connsiteX26" fmla="*/ 704079 w 844841"/>
                <a:gd name="connsiteY26" fmla="*/ 0 h 2832509"/>
                <a:gd name="connsiteX0" fmla="*/ 704079 w 844841"/>
                <a:gd name="connsiteY0" fmla="*/ 0 h 2832509"/>
                <a:gd name="connsiteX1" fmla="*/ 605417 w 844841"/>
                <a:gd name="connsiteY1" fmla="*/ 2867 h 2832509"/>
                <a:gd name="connsiteX2" fmla="*/ 409054 w 844841"/>
                <a:gd name="connsiteY2" fmla="*/ 291693 h 2832509"/>
                <a:gd name="connsiteX3" fmla="*/ 180258 w 844841"/>
                <a:gd name="connsiteY3" fmla="*/ 609190 h 2832509"/>
                <a:gd name="connsiteX4" fmla="*/ 139290 w 844841"/>
                <a:gd name="connsiteY4" fmla="*/ 715706 h 2832509"/>
                <a:gd name="connsiteX5" fmla="*/ 65548 w 844841"/>
                <a:gd name="connsiteY5" fmla="*/ 1059835 h 2832509"/>
                <a:gd name="connsiteX6" fmla="*/ 24580 w 844841"/>
                <a:gd name="connsiteY6" fmla="*/ 1371190 h 2832509"/>
                <a:gd name="connsiteX7" fmla="*/ 0 w 844841"/>
                <a:gd name="connsiteY7" fmla="*/ 1625190 h 2832509"/>
                <a:gd name="connsiteX8" fmla="*/ 40967 w 844841"/>
                <a:gd name="connsiteY8" fmla="*/ 1887383 h 2832509"/>
                <a:gd name="connsiteX9" fmla="*/ 57071 w 844841"/>
                <a:gd name="connsiteY9" fmla="*/ 2092222 h 2832509"/>
                <a:gd name="connsiteX10" fmla="*/ 114369 w 844841"/>
                <a:gd name="connsiteY10" fmla="*/ 2440852 h 2832509"/>
                <a:gd name="connsiteX11" fmla="*/ 171668 w 844841"/>
                <a:gd name="connsiteY11" fmla="*/ 2755900 h 2832509"/>
                <a:gd name="connsiteX12" fmla="*/ 130983 w 844841"/>
                <a:gd name="connsiteY12" fmla="*/ 2596115 h 2832509"/>
                <a:gd name="connsiteX13" fmla="*/ 171724 w 844841"/>
                <a:gd name="connsiteY13" fmla="*/ 2832509 h 2832509"/>
                <a:gd name="connsiteX14" fmla="*/ 844841 w 844841"/>
                <a:gd name="connsiteY14" fmla="*/ 2827183 h 2832509"/>
                <a:gd name="connsiteX15" fmla="*/ 795793 w 844841"/>
                <a:gd name="connsiteY15" fmla="*/ 2720258 h 2832509"/>
                <a:gd name="connsiteX16" fmla="*/ 754542 w 844841"/>
                <a:gd name="connsiteY16" fmla="*/ 2558438 h 2832509"/>
                <a:gd name="connsiteX17" fmla="*/ 696903 w 844841"/>
                <a:gd name="connsiteY17" fmla="*/ 2309764 h 2832509"/>
                <a:gd name="connsiteX18" fmla="*/ 680234 w 844841"/>
                <a:gd name="connsiteY18" fmla="*/ 2041836 h 2832509"/>
                <a:gd name="connsiteX19" fmla="*/ 631186 w 844841"/>
                <a:gd name="connsiteY19" fmla="*/ 1840682 h 2832509"/>
                <a:gd name="connsiteX20" fmla="*/ 614516 w 844841"/>
                <a:gd name="connsiteY20" fmla="*/ 1674351 h 2832509"/>
                <a:gd name="connsiteX21" fmla="*/ 573379 w 844841"/>
                <a:gd name="connsiteY21" fmla="*/ 1412158 h 2832509"/>
                <a:gd name="connsiteX22" fmla="*/ 573208 w 844841"/>
                <a:gd name="connsiteY22" fmla="*/ 1108997 h 2832509"/>
                <a:gd name="connsiteX23" fmla="*/ 516193 w 844841"/>
                <a:gd name="connsiteY23" fmla="*/ 805835 h 2832509"/>
                <a:gd name="connsiteX24" fmla="*/ 573321 w 844841"/>
                <a:gd name="connsiteY24" fmla="*/ 494480 h 2832509"/>
                <a:gd name="connsiteX25" fmla="*/ 663000 w 844841"/>
                <a:gd name="connsiteY25" fmla="*/ 254001 h 2832509"/>
                <a:gd name="connsiteX26" fmla="*/ 704079 w 844841"/>
                <a:gd name="connsiteY26" fmla="*/ 0 h 2832509"/>
                <a:gd name="connsiteX0" fmla="*/ 704079 w 844841"/>
                <a:gd name="connsiteY0" fmla="*/ 0 h 2832509"/>
                <a:gd name="connsiteX1" fmla="*/ 605417 w 844841"/>
                <a:gd name="connsiteY1" fmla="*/ 2867 h 2832509"/>
                <a:gd name="connsiteX2" fmla="*/ 409054 w 844841"/>
                <a:gd name="connsiteY2" fmla="*/ 291693 h 2832509"/>
                <a:gd name="connsiteX3" fmla="*/ 180258 w 844841"/>
                <a:gd name="connsiteY3" fmla="*/ 609190 h 2832509"/>
                <a:gd name="connsiteX4" fmla="*/ 82331 w 844841"/>
                <a:gd name="connsiteY4" fmla="*/ 832884 h 2832509"/>
                <a:gd name="connsiteX5" fmla="*/ 65548 w 844841"/>
                <a:gd name="connsiteY5" fmla="*/ 1059835 h 2832509"/>
                <a:gd name="connsiteX6" fmla="*/ 24580 w 844841"/>
                <a:gd name="connsiteY6" fmla="*/ 1371190 h 2832509"/>
                <a:gd name="connsiteX7" fmla="*/ 0 w 844841"/>
                <a:gd name="connsiteY7" fmla="*/ 1625190 h 2832509"/>
                <a:gd name="connsiteX8" fmla="*/ 40967 w 844841"/>
                <a:gd name="connsiteY8" fmla="*/ 1887383 h 2832509"/>
                <a:gd name="connsiteX9" fmla="*/ 57071 w 844841"/>
                <a:gd name="connsiteY9" fmla="*/ 2092222 h 2832509"/>
                <a:gd name="connsiteX10" fmla="*/ 114369 w 844841"/>
                <a:gd name="connsiteY10" fmla="*/ 2440852 h 2832509"/>
                <a:gd name="connsiteX11" fmla="*/ 171668 w 844841"/>
                <a:gd name="connsiteY11" fmla="*/ 2755900 h 2832509"/>
                <a:gd name="connsiteX12" fmla="*/ 130983 w 844841"/>
                <a:gd name="connsiteY12" fmla="*/ 2596115 h 2832509"/>
                <a:gd name="connsiteX13" fmla="*/ 171724 w 844841"/>
                <a:gd name="connsiteY13" fmla="*/ 2832509 h 2832509"/>
                <a:gd name="connsiteX14" fmla="*/ 844841 w 844841"/>
                <a:gd name="connsiteY14" fmla="*/ 2827183 h 2832509"/>
                <a:gd name="connsiteX15" fmla="*/ 795793 w 844841"/>
                <a:gd name="connsiteY15" fmla="*/ 2720258 h 2832509"/>
                <a:gd name="connsiteX16" fmla="*/ 754542 w 844841"/>
                <a:gd name="connsiteY16" fmla="*/ 2558438 h 2832509"/>
                <a:gd name="connsiteX17" fmla="*/ 696903 w 844841"/>
                <a:gd name="connsiteY17" fmla="*/ 2309764 h 2832509"/>
                <a:gd name="connsiteX18" fmla="*/ 680234 w 844841"/>
                <a:gd name="connsiteY18" fmla="*/ 2041836 h 2832509"/>
                <a:gd name="connsiteX19" fmla="*/ 631186 w 844841"/>
                <a:gd name="connsiteY19" fmla="*/ 1840682 h 2832509"/>
                <a:gd name="connsiteX20" fmla="*/ 614516 w 844841"/>
                <a:gd name="connsiteY20" fmla="*/ 1674351 h 2832509"/>
                <a:gd name="connsiteX21" fmla="*/ 573379 w 844841"/>
                <a:gd name="connsiteY21" fmla="*/ 1412158 h 2832509"/>
                <a:gd name="connsiteX22" fmla="*/ 573208 w 844841"/>
                <a:gd name="connsiteY22" fmla="*/ 1108997 h 2832509"/>
                <a:gd name="connsiteX23" fmla="*/ 516193 w 844841"/>
                <a:gd name="connsiteY23" fmla="*/ 805835 h 2832509"/>
                <a:gd name="connsiteX24" fmla="*/ 573321 w 844841"/>
                <a:gd name="connsiteY24" fmla="*/ 494480 h 2832509"/>
                <a:gd name="connsiteX25" fmla="*/ 663000 w 844841"/>
                <a:gd name="connsiteY25" fmla="*/ 254001 h 2832509"/>
                <a:gd name="connsiteX26" fmla="*/ 704079 w 844841"/>
                <a:gd name="connsiteY26" fmla="*/ 0 h 2832509"/>
                <a:gd name="connsiteX0" fmla="*/ 704079 w 844841"/>
                <a:gd name="connsiteY0" fmla="*/ 29234 h 2861743"/>
                <a:gd name="connsiteX1" fmla="*/ 597281 w 844841"/>
                <a:gd name="connsiteY1" fmla="*/ 0 h 2861743"/>
                <a:gd name="connsiteX2" fmla="*/ 409054 w 844841"/>
                <a:gd name="connsiteY2" fmla="*/ 320927 h 2861743"/>
                <a:gd name="connsiteX3" fmla="*/ 180258 w 844841"/>
                <a:gd name="connsiteY3" fmla="*/ 638424 h 2861743"/>
                <a:gd name="connsiteX4" fmla="*/ 82331 w 844841"/>
                <a:gd name="connsiteY4" fmla="*/ 862118 h 2861743"/>
                <a:gd name="connsiteX5" fmla="*/ 65548 w 844841"/>
                <a:gd name="connsiteY5" fmla="*/ 1089069 h 2861743"/>
                <a:gd name="connsiteX6" fmla="*/ 24580 w 844841"/>
                <a:gd name="connsiteY6" fmla="*/ 1400424 h 2861743"/>
                <a:gd name="connsiteX7" fmla="*/ 0 w 844841"/>
                <a:gd name="connsiteY7" fmla="*/ 1654424 h 2861743"/>
                <a:gd name="connsiteX8" fmla="*/ 40967 w 844841"/>
                <a:gd name="connsiteY8" fmla="*/ 1916617 h 2861743"/>
                <a:gd name="connsiteX9" fmla="*/ 57071 w 844841"/>
                <a:gd name="connsiteY9" fmla="*/ 2121456 h 2861743"/>
                <a:gd name="connsiteX10" fmla="*/ 114369 w 844841"/>
                <a:gd name="connsiteY10" fmla="*/ 2470086 h 2861743"/>
                <a:gd name="connsiteX11" fmla="*/ 171668 w 844841"/>
                <a:gd name="connsiteY11" fmla="*/ 2785134 h 2861743"/>
                <a:gd name="connsiteX12" fmla="*/ 130983 w 844841"/>
                <a:gd name="connsiteY12" fmla="*/ 2625349 h 2861743"/>
                <a:gd name="connsiteX13" fmla="*/ 171724 w 844841"/>
                <a:gd name="connsiteY13" fmla="*/ 2861743 h 2861743"/>
                <a:gd name="connsiteX14" fmla="*/ 844841 w 844841"/>
                <a:gd name="connsiteY14" fmla="*/ 2856417 h 2861743"/>
                <a:gd name="connsiteX15" fmla="*/ 795793 w 844841"/>
                <a:gd name="connsiteY15" fmla="*/ 2749492 h 2861743"/>
                <a:gd name="connsiteX16" fmla="*/ 754542 w 844841"/>
                <a:gd name="connsiteY16" fmla="*/ 2587672 h 2861743"/>
                <a:gd name="connsiteX17" fmla="*/ 696903 w 844841"/>
                <a:gd name="connsiteY17" fmla="*/ 2338998 h 2861743"/>
                <a:gd name="connsiteX18" fmla="*/ 680234 w 844841"/>
                <a:gd name="connsiteY18" fmla="*/ 2071070 h 2861743"/>
                <a:gd name="connsiteX19" fmla="*/ 631186 w 844841"/>
                <a:gd name="connsiteY19" fmla="*/ 1869916 h 2861743"/>
                <a:gd name="connsiteX20" fmla="*/ 614516 w 844841"/>
                <a:gd name="connsiteY20" fmla="*/ 1703585 h 2861743"/>
                <a:gd name="connsiteX21" fmla="*/ 573379 w 844841"/>
                <a:gd name="connsiteY21" fmla="*/ 1441392 h 2861743"/>
                <a:gd name="connsiteX22" fmla="*/ 573208 w 844841"/>
                <a:gd name="connsiteY22" fmla="*/ 1138231 h 2861743"/>
                <a:gd name="connsiteX23" fmla="*/ 516193 w 844841"/>
                <a:gd name="connsiteY23" fmla="*/ 835069 h 2861743"/>
                <a:gd name="connsiteX24" fmla="*/ 573321 w 844841"/>
                <a:gd name="connsiteY24" fmla="*/ 523714 h 2861743"/>
                <a:gd name="connsiteX25" fmla="*/ 663000 w 844841"/>
                <a:gd name="connsiteY25" fmla="*/ 283235 h 2861743"/>
                <a:gd name="connsiteX26" fmla="*/ 704079 w 844841"/>
                <a:gd name="connsiteY26" fmla="*/ 29234 h 2861743"/>
                <a:gd name="connsiteX0" fmla="*/ 704079 w 844841"/>
                <a:gd name="connsiteY0" fmla="*/ 2483 h 2861743"/>
                <a:gd name="connsiteX1" fmla="*/ 597281 w 844841"/>
                <a:gd name="connsiteY1" fmla="*/ 0 h 2861743"/>
                <a:gd name="connsiteX2" fmla="*/ 409054 w 844841"/>
                <a:gd name="connsiteY2" fmla="*/ 320927 h 2861743"/>
                <a:gd name="connsiteX3" fmla="*/ 180258 w 844841"/>
                <a:gd name="connsiteY3" fmla="*/ 638424 h 2861743"/>
                <a:gd name="connsiteX4" fmla="*/ 82331 w 844841"/>
                <a:gd name="connsiteY4" fmla="*/ 862118 h 2861743"/>
                <a:gd name="connsiteX5" fmla="*/ 65548 w 844841"/>
                <a:gd name="connsiteY5" fmla="*/ 1089069 h 2861743"/>
                <a:gd name="connsiteX6" fmla="*/ 24580 w 844841"/>
                <a:gd name="connsiteY6" fmla="*/ 1400424 h 2861743"/>
                <a:gd name="connsiteX7" fmla="*/ 0 w 844841"/>
                <a:gd name="connsiteY7" fmla="*/ 1654424 h 2861743"/>
                <a:gd name="connsiteX8" fmla="*/ 40967 w 844841"/>
                <a:gd name="connsiteY8" fmla="*/ 1916617 h 2861743"/>
                <a:gd name="connsiteX9" fmla="*/ 57071 w 844841"/>
                <a:gd name="connsiteY9" fmla="*/ 2121456 h 2861743"/>
                <a:gd name="connsiteX10" fmla="*/ 114369 w 844841"/>
                <a:gd name="connsiteY10" fmla="*/ 2470086 h 2861743"/>
                <a:gd name="connsiteX11" fmla="*/ 171668 w 844841"/>
                <a:gd name="connsiteY11" fmla="*/ 2785134 h 2861743"/>
                <a:gd name="connsiteX12" fmla="*/ 130983 w 844841"/>
                <a:gd name="connsiteY12" fmla="*/ 2625349 h 2861743"/>
                <a:gd name="connsiteX13" fmla="*/ 171724 w 844841"/>
                <a:gd name="connsiteY13" fmla="*/ 2861743 h 2861743"/>
                <a:gd name="connsiteX14" fmla="*/ 844841 w 844841"/>
                <a:gd name="connsiteY14" fmla="*/ 2856417 h 2861743"/>
                <a:gd name="connsiteX15" fmla="*/ 795793 w 844841"/>
                <a:gd name="connsiteY15" fmla="*/ 2749492 h 2861743"/>
                <a:gd name="connsiteX16" fmla="*/ 754542 w 844841"/>
                <a:gd name="connsiteY16" fmla="*/ 2587672 h 2861743"/>
                <a:gd name="connsiteX17" fmla="*/ 696903 w 844841"/>
                <a:gd name="connsiteY17" fmla="*/ 2338998 h 2861743"/>
                <a:gd name="connsiteX18" fmla="*/ 680234 w 844841"/>
                <a:gd name="connsiteY18" fmla="*/ 2071070 h 2861743"/>
                <a:gd name="connsiteX19" fmla="*/ 631186 w 844841"/>
                <a:gd name="connsiteY19" fmla="*/ 1869916 h 2861743"/>
                <a:gd name="connsiteX20" fmla="*/ 614516 w 844841"/>
                <a:gd name="connsiteY20" fmla="*/ 1703585 h 2861743"/>
                <a:gd name="connsiteX21" fmla="*/ 573379 w 844841"/>
                <a:gd name="connsiteY21" fmla="*/ 1441392 h 2861743"/>
                <a:gd name="connsiteX22" fmla="*/ 573208 w 844841"/>
                <a:gd name="connsiteY22" fmla="*/ 1138231 h 2861743"/>
                <a:gd name="connsiteX23" fmla="*/ 516193 w 844841"/>
                <a:gd name="connsiteY23" fmla="*/ 835069 h 2861743"/>
                <a:gd name="connsiteX24" fmla="*/ 573321 w 844841"/>
                <a:gd name="connsiteY24" fmla="*/ 523714 h 2861743"/>
                <a:gd name="connsiteX25" fmla="*/ 663000 w 844841"/>
                <a:gd name="connsiteY25" fmla="*/ 283235 h 2861743"/>
                <a:gd name="connsiteX26" fmla="*/ 704079 w 844841"/>
                <a:gd name="connsiteY26" fmla="*/ 2483 h 2861743"/>
                <a:gd name="connsiteX0" fmla="*/ 704079 w 844841"/>
                <a:gd name="connsiteY0" fmla="*/ 2483 h 2861743"/>
                <a:gd name="connsiteX1" fmla="*/ 597281 w 844841"/>
                <a:gd name="connsiteY1" fmla="*/ 0 h 2861743"/>
                <a:gd name="connsiteX2" fmla="*/ 409054 w 844841"/>
                <a:gd name="connsiteY2" fmla="*/ 320927 h 2861743"/>
                <a:gd name="connsiteX3" fmla="*/ 180258 w 844841"/>
                <a:gd name="connsiteY3" fmla="*/ 638424 h 2861743"/>
                <a:gd name="connsiteX4" fmla="*/ 149549 w 844841"/>
                <a:gd name="connsiteY4" fmla="*/ 862118 h 2861743"/>
                <a:gd name="connsiteX5" fmla="*/ 65548 w 844841"/>
                <a:gd name="connsiteY5" fmla="*/ 1089069 h 2861743"/>
                <a:gd name="connsiteX6" fmla="*/ 24580 w 844841"/>
                <a:gd name="connsiteY6" fmla="*/ 1400424 h 2861743"/>
                <a:gd name="connsiteX7" fmla="*/ 0 w 844841"/>
                <a:gd name="connsiteY7" fmla="*/ 1654424 h 2861743"/>
                <a:gd name="connsiteX8" fmla="*/ 40967 w 844841"/>
                <a:gd name="connsiteY8" fmla="*/ 1916617 h 2861743"/>
                <a:gd name="connsiteX9" fmla="*/ 57071 w 844841"/>
                <a:gd name="connsiteY9" fmla="*/ 2121456 h 2861743"/>
                <a:gd name="connsiteX10" fmla="*/ 114369 w 844841"/>
                <a:gd name="connsiteY10" fmla="*/ 2470086 h 2861743"/>
                <a:gd name="connsiteX11" fmla="*/ 171668 w 844841"/>
                <a:gd name="connsiteY11" fmla="*/ 2785134 h 2861743"/>
                <a:gd name="connsiteX12" fmla="*/ 130983 w 844841"/>
                <a:gd name="connsiteY12" fmla="*/ 2625349 h 2861743"/>
                <a:gd name="connsiteX13" fmla="*/ 171724 w 844841"/>
                <a:gd name="connsiteY13" fmla="*/ 2861743 h 2861743"/>
                <a:gd name="connsiteX14" fmla="*/ 844841 w 844841"/>
                <a:gd name="connsiteY14" fmla="*/ 2856417 h 2861743"/>
                <a:gd name="connsiteX15" fmla="*/ 795793 w 844841"/>
                <a:gd name="connsiteY15" fmla="*/ 2749492 h 2861743"/>
                <a:gd name="connsiteX16" fmla="*/ 754542 w 844841"/>
                <a:gd name="connsiteY16" fmla="*/ 2587672 h 2861743"/>
                <a:gd name="connsiteX17" fmla="*/ 696903 w 844841"/>
                <a:gd name="connsiteY17" fmla="*/ 2338998 h 2861743"/>
                <a:gd name="connsiteX18" fmla="*/ 680234 w 844841"/>
                <a:gd name="connsiteY18" fmla="*/ 2071070 h 2861743"/>
                <a:gd name="connsiteX19" fmla="*/ 631186 w 844841"/>
                <a:gd name="connsiteY19" fmla="*/ 1869916 h 2861743"/>
                <a:gd name="connsiteX20" fmla="*/ 614516 w 844841"/>
                <a:gd name="connsiteY20" fmla="*/ 1703585 h 2861743"/>
                <a:gd name="connsiteX21" fmla="*/ 573379 w 844841"/>
                <a:gd name="connsiteY21" fmla="*/ 1441392 h 2861743"/>
                <a:gd name="connsiteX22" fmla="*/ 573208 w 844841"/>
                <a:gd name="connsiteY22" fmla="*/ 1138231 h 2861743"/>
                <a:gd name="connsiteX23" fmla="*/ 516193 w 844841"/>
                <a:gd name="connsiteY23" fmla="*/ 835069 h 2861743"/>
                <a:gd name="connsiteX24" fmla="*/ 573321 w 844841"/>
                <a:gd name="connsiteY24" fmla="*/ 523714 h 2861743"/>
                <a:gd name="connsiteX25" fmla="*/ 663000 w 844841"/>
                <a:gd name="connsiteY25" fmla="*/ 283235 h 2861743"/>
                <a:gd name="connsiteX26" fmla="*/ 704079 w 844841"/>
                <a:gd name="connsiteY26" fmla="*/ 2483 h 2861743"/>
                <a:gd name="connsiteX0" fmla="*/ 704079 w 844841"/>
                <a:gd name="connsiteY0" fmla="*/ 2483 h 2861743"/>
                <a:gd name="connsiteX1" fmla="*/ 597281 w 844841"/>
                <a:gd name="connsiteY1" fmla="*/ 0 h 2861743"/>
                <a:gd name="connsiteX2" fmla="*/ 409054 w 844841"/>
                <a:gd name="connsiteY2" fmla="*/ 320927 h 2861743"/>
                <a:gd name="connsiteX3" fmla="*/ 180258 w 844841"/>
                <a:gd name="connsiteY3" fmla="*/ 638424 h 2861743"/>
                <a:gd name="connsiteX4" fmla="*/ 149549 w 844841"/>
                <a:gd name="connsiteY4" fmla="*/ 862118 h 2861743"/>
                <a:gd name="connsiteX5" fmla="*/ 65548 w 844841"/>
                <a:gd name="connsiteY5" fmla="*/ 1089069 h 2861743"/>
                <a:gd name="connsiteX6" fmla="*/ 24580 w 844841"/>
                <a:gd name="connsiteY6" fmla="*/ 1400424 h 2861743"/>
                <a:gd name="connsiteX7" fmla="*/ 0 w 844841"/>
                <a:gd name="connsiteY7" fmla="*/ 1654424 h 2861743"/>
                <a:gd name="connsiteX8" fmla="*/ 40967 w 844841"/>
                <a:gd name="connsiteY8" fmla="*/ 1916617 h 2861743"/>
                <a:gd name="connsiteX9" fmla="*/ 57071 w 844841"/>
                <a:gd name="connsiteY9" fmla="*/ 2121456 h 2861743"/>
                <a:gd name="connsiteX10" fmla="*/ 114369 w 844841"/>
                <a:gd name="connsiteY10" fmla="*/ 2470086 h 2861743"/>
                <a:gd name="connsiteX11" fmla="*/ 171668 w 844841"/>
                <a:gd name="connsiteY11" fmla="*/ 2785134 h 2861743"/>
                <a:gd name="connsiteX12" fmla="*/ 130983 w 844841"/>
                <a:gd name="connsiteY12" fmla="*/ 2625349 h 2861743"/>
                <a:gd name="connsiteX13" fmla="*/ 171724 w 844841"/>
                <a:gd name="connsiteY13" fmla="*/ 2861743 h 2861743"/>
                <a:gd name="connsiteX14" fmla="*/ 844841 w 844841"/>
                <a:gd name="connsiteY14" fmla="*/ 2856417 h 2861743"/>
                <a:gd name="connsiteX15" fmla="*/ 795793 w 844841"/>
                <a:gd name="connsiteY15" fmla="*/ 2749492 h 2861743"/>
                <a:gd name="connsiteX16" fmla="*/ 754542 w 844841"/>
                <a:gd name="connsiteY16" fmla="*/ 2587672 h 2861743"/>
                <a:gd name="connsiteX17" fmla="*/ 696903 w 844841"/>
                <a:gd name="connsiteY17" fmla="*/ 2338998 h 2861743"/>
                <a:gd name="connsiteX18" fmla="*/ 680234 w 844841"/>
                <a:gd name="connsiteY18" fmla="*/ 2071070 h 2861743"/>
                <a:gd name="connsiteX19" fmla="*/ 631186 w 844841"/>
                <a:gd name="connsiteY19" fmla="*/ 1869916 h 2861743"/>
                <a:gd name="connsiteX20" fmla="*/ 614516 w 844841"/>
                <a:gd name="connsiteY20" fmla="*/ 1703585 h 2861743"/>
                <a:gd name="connsiteX21" fmla="*/ 573379 w 844841"/>
                <a:gd name="connsiteY21" fmla="*/ 1441392 h 2861743"/>
                <a:gd name="connsiteX22" fmla="*/ 573208 w 844841"/>
                <a:gd name="connsiteY22" fmla="*/ 1138231 h 2861743"/>
                <a:gd name="connsiteX23" fmla="*/ 541400 w 844841"/>
                <a:gd name="connsiteY23" fmla="*/ 835069 h 2861743"/>
                <a:gd name="connsiteX24" fmla="*/ 573321 w 844841"/>
                <a:gd name="connsiteY24" fmla="*/ 523714 h 2861743"/>
                <a:gd name="connsiteX25" fmla="*/ 663000 w 844841"/>
                <a:gd name="connsiteY25" fmla="*/ 283235 h 2861743"/>
                <a:gd name="connsiteX26" fmla="*/ 704079 w 844841"/>
                <a:gd name="connsiteY26" fmla="*/ 2483 h 286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44841" h="2861743">
                  <a:moveTo>
                    <a:pt x="704079" y="2483"/>
                  </a:moveTo>
                  <a:lnTo>
                    <a:pt x="597281" y="0"/>
                  </a:lnTo>
                  <a:lnTo>
                    <a:pt x="409054" y="320927"/>
                  </a:lnTo>
                  <a:lnTo>
                    <a:pt x="180258" y="638424"/>
                  </a:lnTo>
                  <a:lnTo>
                    <a:pt x="149549" y="862118"/>
                  </a:lnTo>
                  <a:lnTo>
                    <a:pt x="65548" y="1089069"/>
                  </a:lnTo>
                  <a:lnTo>
                    <a:pt x="24580" y="1400424"/>
                  </a:lnTo>
                  <a:lnTo>
                    <a:pt x="0" y="1654424"/>
                  </a:lnTo>
                  <a:lnTo>
                    <a:pt x="40967" y="1916617"/>
                  </a:lnTo>
                  <a:lnTo>
                    <a:pt x="57071" y="2121456"/>
                  </a:lnTo>
                  <a:lnTo>
                    <a:pt x="114369" y="2470086"/>
                  </a:lnTo>
                  <a:lnTo>
                    <a:pt x="171668" y="2785134"/>
                  </a:lnTo>
                  <a:lnTo>
                    <a:pt x="130983" y="2625349"/>
                  </a:lnTo>
                  <a:lnTo>
                    <a:pt x="171724" y="2861743"/>
                  </a:lnTo>
                  <a:lnTo>
                    <a:pt x="844841" y="2856417"/>
                  </a:lnTo>
                  <a:lnTo>
                    <a:pt x="795793" y="2749492"/>
                  </a:lnTo>
                  <a:lnTo>
                    <a:pt x="754542" y="2587672"/>
                  </a:lnTo>
                  <a:lnTo>
                    <a:pt x="696903" y="2338998"/>
                  </a:lnTo>
                  <a:lnTo>
                    <a:pt x="680234" y="2071070"/>
                  </a:lnTo>
                  <a:lnTo>
                    <a:pt x="631186" y="1869916"/>
                  </a:lnTo>
                  <a:lnTo>
                    <a:pt x="614516" y="1703585"/>
                  </a:lnTo>
                  <a:lnTo>
                    <a:pt x="573379" y="1441392"/>
                  </a:lnTo>
                  <a:lnTo>
                    <a:pt x="573208" y="1138231"/>
                  </a:lnTo>
                  <a:lnTo>
                    <a:pt x="541400" y="835069"/>
                  </a:lnTo>
                  <a:lnTo>
                    <a:pt x="573321" y="523714"/>
                  </a:lnTo>
                  <a:lnTo>
                    <a:pt x="663000" y="283235"/>
                  </a:lnTo>
                  <a:lnTo>
                    <a:pt x="704079" y="2483"/>
                  </a:lnTo>
                  <a:close/>
                </a:path>
              </a:pathLst>
            </a:custGeom>
            <a:solidFill>
              <a:schemeClr val="accent3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5EDDA814-56D9-044B-9AF7-F50ECF986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43923A8-F62A-1D4C-B642-6E8364FFED93}"/>
              </a:ext>
            </a:extLst>
          </p:cNvPr>
          <p:cNvGrpSpPr/>
          <p:nvPr/>
        </p:nvGrpSpPr>
        <p:grpSpPr>
          <a:xfrm>
            <a:off x="533400" y="822165"/>
            <a:ext cx="3810000" cy="3482746"/>
            <a:chOff x="0" y="471488"/>
            <a:chExt cx="4152374" cy="3795712"/>
          </a:xfrm>
        </p:grpSpPr>
        <p:pic>
          <p:nvPicPr>
            <p:cNvPr id="15" name="Picture 14" descr="Excess_snapshots_52.jpg">
              <a:extLst>
                <a:ext uri="{FF2B5EF4-FFF2-40B4-BE49-F238E27FC236}">
                  <a16:creationId xmlns:a16="http://schemas.microsoft.com/office/drawing/2014/main" xmlns="" id="{ADAEC9CD-4F79-C148-B7E9-0890EBF2F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1488"/>
              <a:ext cx="4152374" cy="3795712"/>
            </a:xfrm>
            <a:prstGeom prst="rect">
              <a:avLst/>
            </a:prstGeom>
          </p:spPr>
        </p:pic>
        <p:cxnSp>
          <p:nvCxnSpPr>
            <p:cNvPr id="5" name="Straight Connector 4"/>
            <p:cNvCxnSpPr>
              <a:cxnSpLocks/>
            </p:cNvCxnSpPr>
            <p:nvPr/>
          </p:nvCxnSpPr>
          <p:spPr>
            <a:xfrm flipV="1">
              <a:off x="1752600" y="2430651"/>
              <a:ext cx="0" cy="92214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D241DC2A-6CEA-E943-892B-8BD54459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7" y="4887795"/>
            <a:ext cx="909968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Poromechanical prediction of pressure and stress ahead of the drill bit impacts design of well trajectories and evaluation of trap integrity.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Modeling resulted in better drilling decisions.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3A9F4A-D6F9-F84C-BACD-BD55CA88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70" y="4304911"/>
            <a:ext cx="256833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1400" i="1" dirty="0" err="1">
                <a:solidFill>
                  <a:srgbClr val="2726A1"/>
                </a:solidFill>
                <a:latin typeface="Times New Roman" charset="0"/>
              </a:rPr>
              <a:t>Nikolinakou</a:t>
            </a:r>
            <a:r>
              <a:rPr kumimoji="1" lang="en-US" sz="1400" i="1" dirty="0">
                <a:solidFill>
                  <a:srgbClr val="2726A1"/>
                </a:solidFill>
                <a:latin typeface="Times New Roman" charset="0"/>
              </a:rPr>
              <a:t> et al, 2018, JMPG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58867A8E-3A29-6C46-B455-6761FD60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BD1C0B"/>
                </a:solidFill>
                <a:latin typeface="Times New Roman" charset="0"/>
              </a:rPr>
              <a:t>Example poromechanical impact</a:t>
            </a:r>
            <a:endParaRPr lang="en-US" sz="2800" dirty="0">
              <a:solidFill>
                <a:srgbClr val="BD1C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923DE04-31E4-1D41-B8CD-9E5C02824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466" y="1079702"/>
            <a:ext cx="671721" cy="209681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B12FBFB-D421-6547-A684-A13A222C4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333296"/>
              </p:ext>
            </p:extLst>
          </p:nvPr>
        </p:nvGraphicFramePr>
        <p:xfrm>
          <a:off x="5909246" y="730351"/>
          <a:ext cx="3052998" cy="346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KGPlot" r:id="rId4" imgW="5423040" imgH="6159600" progId="KGraph_Plot">
                  <p:embed/>
                </p:oleObj>
              </mc:Choice>
              <mc:Fallback>
                <p:oleObj name="KGPlot" r:id="rId4" imgW="5423040" imgH="6159600" progId="KGraph_Plo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BB12FBFB-D421-6547-A684-A13A222C4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246" y="730351"/>
                        <a:ext cx="3052998" cy="3460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2A2EA81-E43B-7C45-9B91-18870730E1DA}"/>
              </a:ext>
            </a:extLst>
          </p:cNvPr>
          <p:cNvCxnSpPr>
            <a:cxnSpLocks/>
          </p:cNvCxnSpPr>
          <p:nvPr/>
        </p:nvCxnSpPr>
        <p:spPr>
          <a:xfrm>
            <a:off x="4648200" y="3695720"/>
            <a:ext cx="0" cy="457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657CBE44-BEDA-0C47-A22F-FB9CD189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1" y="4377977"/>
            <a:ext cx="9099685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New patented workflow couples velocities with poromechanical modeling and improves pressure and stress prediction.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Several companies have improved their pressure prediction routines by incorporating this workflow.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B025688-C9CE-1447-8603-482C7759C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43577"/>
            <a:ext cx="2847012" cy="3231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1500" i="1" dirty="0" err="1">
                <a:solidFill>
                  <a:srgbClr val="2726A1"/>
                </a:solidFill>
                <a:latin typeface="Times New Roman" charset="0"/>
              </a:rPr>
              <a:t>Heidari</a:t>
            </a:r>
            <a:r>
              <a:rPr kumimoji="1" lang="en-US" sz="1500" i="1" dirty="0">
                <a:solidFill>
                  <a:srgbClr val="2726A1"/>
                </a:solidFill>
                <a:latin typeface="Times New Roman" charset="0"/>
              </a:rPr>
              <a:t> et al; Geophysics; in press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A4874A4E-3CEC-514C-BBA2-05898EB80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BD1C0B"/>
                </a:solidFill>
                <a:latin typeface="Times New Roman" charset="0"/>
              </a:rPr>
              <a:t>Example poromechanical and field-study impact</a:t>
            </a:r>
            <a:endParaRPr lang="en-US" sz="2800" dirty="0">
              <a:solidFill>
                <a:srgbClr val="BD1C0B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7854007-BFBE-E448-8BDD-17B81218E4CF}"/>
              </a:ext>
            </a:extLst>
          </p:cNvPr>
          <p:cNvGrpSpPr/>
          <p:nvPr/>
        </p:nvGrpSpPr>
        <p:grpSpPr>
          <a:xfrm>
            <a:off x="1016441" y="1217557"/>
            <a:ext cx="4729820" cy="1666331"/>
            <a:chOff x="1016441" y="1217557"/>
            <a:chExt cx="4729820" cy="1666331"/>
          </a:xfrm>
        </p:grpSpPr>
        <p:pic>
          <p:nvPicPr>
            <p:cNvPr id="12" name="Content Placeholder 29">
              <a:extLst>
                <a:ext uri="{FF2B5EF4-FFF2-40B4-BE49-F238E27FC236}">
                  <a16:creationId xmlns:a16="http://schemas.microsoft.com/office/drawing/2014/main" xmlns="" id="{97E59335-E14A-2446-BC55-EB018BF51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441" y="1217557"/>
              <a:ext cx="4729820" cy="1666331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3A00F634-DCB2-2147-B3E3-7B0C2F88DAD2}"/>
                </a:ext>
              </a:extLst>
            </p:cNvPr>
            <p:cNvCxnSpPr>
              <a:cxnSpLocks/>
            </p:cNvCxnSpPr>
            <p:nvPr/>
          </p:nvCxnSpPr>
          <p:spPr>
            <a:xfrm>
              <a:off x="4638085" y="1670908"/>
              <a:ext cx="0" cy="37981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84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727115"/>
            <a:ext cx="3744984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337" y="685800"/>
            <a:ext cx="1950663" cy="314332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3A293E-019B-3546-BA0C-3C892AEE5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FB8223FA-9856-AC41-83FD-734B1055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BD1C0B"/>
                </a:solidFill>
                <a:latin typeface="Times New Roman" charset="0"/>
              </a:rPr>
              <a:t>Example deliverables of UT </a:t>
            </a:r>
            <a:r>
              <a:rPr lang="en-US" sz="2800" dirty="0" err="1">
                <a:solidFill>
                  <a:srgbClr val="BD1C0B"/>
                </a:solidFill>
                <a:latin typeface="Times New Roman" charset="0"/>
              </a:rPr>
              <a:t>GeoFluids</a:t>
            </a:r>
            <a:endParaRPr lang="en-US" sz="2800" dirty="0">
              <a:solidFill>
                <a:srgbClr val="BD1C0B"/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F802DBFA-3230-E14F-83B8-C02AC31CD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3430146" cy="18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Members can access online tools for quick stress estimation, pressure prediction.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B1E27D-38A7-AC48-B3AB-870FBCB25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505199"/>
            <a:ext cx="3856057" cy="2680029"/>
          </a:xfrm>
          <a:prstGeom prst="rect">
            <a:avLst/>
          </a:prstGeom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42181EEB-59D5-0E4E-B546-69DF67B6C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14800"/>
            <a:ext cx="3810000" cy="13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Modeling results are available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industry software format. </a:t>
            </a:r>
            <a:endParaRPr lang="en-US" sz="24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0D5606-C3CD-0F41-9B1B-8DFD4A4DE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© 2018 UT GeoFluids</a:t>
            </a:r>
            <a:endParaRPr lang="en-US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89D1CC08-A8AD-B24C-90F7-D13F79B2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1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BD1C0B"/>
                </a:solidFill>
                <a:latin typeface="Times New Roman" charset="0"/>
              </a:rPr>
              <a:t>Example benefits of UT </a:t>
            </a:r>
            <a:r>
              <a:rPr lang="en-US" sz="2800" dirty="0" err="1">
                <a:solidFill>
                  <a:srgbClr val="BD1C0B"/>
                </a:solidFill>
                <a:latin typeface="Times New Roman" charset="0"/>
              </a:rPr>
              <a:t>GeoFluids</a:t>
            </a:r>
            <a:endParaRPr lang="en-US" sz="2800" dirty="0">
              <a:solidFill>
                <a:srgbClr val="BD1C0B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F011A1B-83CA-4F41-BA3E-97D7CC358867}"/>
              </a:ext>
            </a:extLst>
          </p:cNvPr>
          <p:cNvGrpSpPr/>
          <p:nvPr/>
        </p:nvGrpSpPr>
        <p:grpSpPr>
          <a:xfrm>
            <a:off x="541706" y="761906"/>
            <a:ext cx="4030294" cy="2308783"/>
            <a:chOff x="541706" y="761906"/>
            <a:chExt cx="4030294" cy="2308783"/>
          </a:xfrm>
        </p:grpSpPr>
        <p:pic>
          <p:nvPicPr>
            <p:cNvPr id="3076" name="Picture 4" descr="photo of attendees at UT GeoFluids 2018 Annual Meet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06" y="761906"/>
              <a:ext cx="4030294" cy="23087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38C85AA-1EE0-5945-A182-3F54DF9D7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2767621"/>
              <a:ext cx="130316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kumimoji="1"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Annual meeting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F2700A-3A45-CF4F-BCD6-89A99CDDCC60}"/>
              </a:ext>
            </a:extLst>
          </p:cNvPr>
          <p:cNvGrpSpPr/>
          <p:nvPr/>
        </p:nvGrpSpPr>
        <p:grpSpPr>
          <a:xfrm>
            <a:off x="5007773" y="3189205"/>
            <a:ext cx="3482087" cy="1966015"/>
            <a:chOff x="5334000" y="3124200"/>
            <a:chExt cx="3482087" cy="19660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78014F8-9B05-2E49-859D-BB0F4E706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3124200"/>
              <a:ext cx="3482087" cy="19660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C3788E9-892B-5F45-B80C-78E5D414B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9427" y="3157650"/>
              <a:ext cx="192396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kumimoji="1"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Meetings and discussions available online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212B7D6-B781-AE4B-95CD-4678FE75E897}"/>
              </a:ext>
            </a:extLst>
          </p:cNvPr>
          <p:cNvGrpSpPr/>
          <p:nvPr/>
        </p:nvGrpSpPr>
        <p:grpSpPr>
          <a:xfrm>
            <a:off x="5082287" y="497209"/>
            <a:ext cx="3733800" cy="2438401"/>
            <a:chOff x="5082287" y="497209"/>
            <a:chExt cx="3733800" cy="2438401"/>
          </a:xfrm>
        </p:grpSpPr>
        <p:pic>
          <p:nvPicPr>
            <p:cNvPr id="13" name="Content Placeholder 3">
              <a:extLst>
                <a:ext uri="{FF2B5EF4-FFF2-40B4-BE49-F238E27FC236}">
                  <a16:creationId xmlns:a16="http://schemas.microsoft.com/office/drawing/2014/main" xmlns="" id="{ED57D4E5-3586-634D-A751-244661D41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83" t="57112" r="45976"/>
            <a:stretch/>
          </p:blipFill>
          <p:spPr>
            <a:xfrm>
              <a:off x="5082287" y="497209"/>
              <a:ext cx="3733800" cy="24384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358BBA2-5521-EA41-9CED-31B46FEF2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599" y="547240"/>
              <a:ext cx="164915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kumimoji="1"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Hands-on workshops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8C9DD40-136D-A348-9258-037C09AF34F5}"/>
              </a:ext>
            </a:extLst>
          </p:cNvPr>
          <p:cNvGrpSpPr/>
          <p:nvPr/>
        </p:nvGrpSpPr>
        <p:grpSpPr>
          <a:xfrm>
            <a:off x="765006" y="3292765"/>
            <a:ext cx="3738557" cy="1776368"/>
            <a:chOff x="765006" y="3292765"/>
            <a:chExt cx="3738557" cy="17763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33AD750-CAB8-F34D-B5E8-EA922A831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48"/>
            <a:stretch/>
          </p:blipFill>
          <p:spPr>
            <a:xfrm>
              <a:off x="765006" y="3292765"/>
              <a:ext cx="3738557" cy="17763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409188F-D4BD-374D-9678-D03618B46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381" y="3314989"/>
              <a:ext cx="121920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kumimoji="1"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Company visits</a:t>
              </a:r>
            </a:p>
          </p:txBody>
        </p:sp>
      </p:grp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4F5AF7D9-0FEF-AD44-A8FD-43355E07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5" y="5250030"/>
            <a:ext cx="9099685" cy="86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sx="0" sy="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Community exchange ideas and experience during meetings and workshops.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Technology transfer through annual meeting, company visits, website.</a:t>
            </a:r>
          </a:p>
        </p:txBody>
      </p:sp>
    </p:spTree>
    <p:extLst>
      <p:ext uri="{BB962C8B-B14F-4D97-AF65-F5344CB8AC3E}">
        <p14:creationId xmlns:p14="http://schemas.microsoft.com/office/powerpoint/2010/main" val="33230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2929&quot;&gt;&lt;property id=&quot;20148&quot; value=&quot;5&quot;/&gt;&lt;property id=&quot;20300&quot; value=&quot;Slide 1 - &amp;quot;How to Structure a Geofluids Presentation&amp;quot;&quot;/&gt;&lt;property id=&quot;20307&quot; value=&quot;262&quot;/&gt;&lt;/object&gt;&lt;object type=&quot;3&quot; unique_id=&quot;12931&quot;&gt;&lt;property id=&quot;20148&quot; value=&quot;5&quot;/&gt;&lt;property id=&quot;20300&quot; value=&quot;Slide 2 - &amp;quot;Outline&amp;quot;&quot;/&gt;&lt;property id=&quot;20307&quot; value=&quot;264&quot;/&gt;&lt;/object&gt;&lt;object type=&quot;3&quot; unique_id=&quot;12932&quot;&gt;&lt;property id=&quot;20148&quot; value=&quot;5&quot;/&gt;&lt;property id=&quot;20300&quot; value=&quot;Slide 3 - &amp;quot;Preparation for GeoFluids Meeting&amp;quot;&quot;/&gt;&lt;property id=&quot;20307&quot; value=&quot;265&quot;/&gt;&lt;/object&gt;&lt;object type=&quot;3&quot; unique_id=&quot;12933&quot;&gt;&lt;property id=&quot;20148&quot; value=&quot;5&quot;/&gt;&lt;property id=&quot;20300&quot; value=&quot;Slide 8 - &amp;quot;Structure of a Talk&amp;quot;&quot;/&gt;&lt;property id=&quot;20307&quot; value=&quot;266&quot;/&gt;&lt;/object&gt;&lt;object type=&quot;3&quot; unique_id=&quot;12935&quot;&gt;&lt;property id=&quot;20148&quot; value=&quot;5&quot;/&gt;&lt;property id=&quot;20300&quot; value=&quot;Slide 4 - &amp;quot;Styleguides&amp;quot;&quot;/&gt;&lt;property id=&quot;20307&quot; value=&quot;268&quot;/&gt;&lt;/object&gt;&lt;object type=&quot;3&quot; unique_id=&quot;12936&quot;&gt;&lt;property id=&quot;20148&quot; value=&quot;5&quot;/&gt;&lt;property id=&quot;20300&quot; value=&quot;Slide 5 - &amp;quot;GeoFluids 2017 PowerPoint Master Template&amp;quot;&quot;/&gt;&lt;property id=&quot;20307&quot; value=&quot;269&quot;/&gt;&lt;/object&gt;&lt;object type=&quot;3&quot; unique_id=&quot;12937&quot;&gt;&lt;property id=&quot;20148&quot; value=&quot;5&quot;/&gt;&lt;property id=&quot;20300&quot; value=&quot;Slide 6 - &amp;quot;Style Guide&amp;quot;&quot;/&gt;&lt;property id=&quot;20307&quot; value=&quot;270&quot;/&gt;&lt;/object&gt;&lt;object type=&quot;3&quot; unique_id=&quot;12939&quot;&gt;&lt;property id=&quot;20148&quot; value=&quot;5&quot;/&gt;&lt;property id=&quot;20300&quot; value=&quot;Slide 9 - &amp;quot;Title Slide Instructions&amp;quot;&quot;/&gt;&lt;property id=&quot;20307&quot; value=&quot;272&quot;/&gt;&lt;/object&gt;&lt;object type=&quot;3&quot; unique_id=&quot;12940&quot;&gt;&lt;property id=&quot;20148&quot; value=&quot;5&quot;/&gt;&lt;property id=&quot;20300&quot; value=&quot;Slide 11 - &amp;quot;About the Speaker Slide Instructions&amp;quot;&quot;/&gt;&lt;property id=&quot;20307&quot; value=&quot;273&quot;/&gt;&lt;/object&gt;&lt;object type=&quot;3&quot; unique_id=&quot;12941&quot;&gt;&lt;property id=&quot;20148&quot; value=&quot;5&quot;/&gt;&lt;property id=&quot;20300&quot; value=&quot;Slide 14 - &amp;quot;Introduction Slide Instructions&amp;quot;&quot;/&gt;&lt;property id=&quot;20307&quot; value=&quot;274&quot;/&gt;&lt;/object&gt;&lt;object type=&quot;3&quot; unique_id=&quot;12942&quot;&gt;&lt;property id=&quot;20148&quot; value=&quot;5&quot;/&gt;&lt;property id=&quot;20300&quot; value=&quot;Slide 13 - &amp;quot;Key Observations Slide Instructions&amp;quot;&quot;/&gt;&lt;property id=&quot;20307&quot; value=&quot;275&quot;/&gt;&lt;/object&gt;&lt;object type=&quot;3&quot; unique_id=&quot;12943&quot;&gt;&lt;property id=&quot;20148&quot; value=&quot;5&quot;/&gt;&lt;property id=&quot;20300&quot; value=&quot;Slide 15 - &amp;quot;Content Slide Instructions&amp;quot;&quot;/&gt;&lt;property id=&quot;20307&quot; value=&quot;276&quot;/&gt;&lt;/object&gt;&lt;object type=&quot;3&quot; unique_id=&quot;12944&quot;&gt;&lt;property id=&quot;20148&quot; value=&quot;5&quot;/&gt;&lt;property id=&quot;20300&quot; value=&quot;Slide 16 - &amp;quot;Image and Text Example&amp;quot;&quot;/&gt;&lt;property id=&quot;20307&quot; value=&quot;277&quot;/&gt;&lt;/object&gt;&lt;object type=&quot;3&quot; unique_id=&quot;12945&quot;&gt;&lt;property id=&quot;20148&quot; value=&quot;5&quot;/&gt;&lt;property id=&quot;20300&quot; value=&quot;Slide 17 - &amp;quot;Image Only Example&amp;quot;&quot;/&gt;&lt;property id=&quot;20307&quot; value=&quot;278&quot;/&gt;&lt;/object&gt;&lt;object type=&quot;3&quot; unique_id=&quot;12946&quot;&gt;&lt;property id=&quot;20148&quot; value=&quot;5&quot;/&gt;&lt;property id=&quot;20300&quot; value=&quot;Slide 18&quot;/&gt;&lt;property id=&quot;20307&quot; value=&quot;279&quot;/&gt;&lt;/object&gt;&lt;object type=&quot;3&quot; unique_id=&quot;12947&quot;&gt;&lt;property id=&quot;20148&quot; value=&quot;5&quot;/&gt;&lt;property id=&quot;20300&quot; value=&quot;Slide 22 - &amp;quot;General guidelines for graphs&amp;quot;&quot;/&gt;&lt;property id=&quot;20307&quot; value=&quot;280&quot;/&gt;&lt;/object&gt;&lt;object type=&quot;3&quot; unique_id=&quot;12950&quot;&gt;&lt;property id=&quot;20148&quot; value=&quot;5&quot;/&gt;&lt;property id=&quot;20300&quot; value=&quot;Slide 30 - &amp;quot;How to create effective slides&amp;quot;&quot;/&gt;&lt;property id=&quot;20307&quot; value=&quot;283&quot;/&gt;&lt;/object&gt;&lt;object type=&quot;3&quot; unique_id=&quot;12951&quot;&gt;&lt;property id=&quot;20148&quot; value=&quot;5&quot;/&gt;&lt;property id=&quot;20300&quot; value=&quot;Slide 26 - &amp;quot;Parallel Structure&amp;quot;&quot;/&gt;&lt;property id=&quot;20307&quot; value=&quot;284&quot;/&gt;&lt;/object&gt;&lt;object type=&quot;3&quot; unique_id=&quot;12952&quot;&gt;&lt;property id=&quot;20148&quot; value=&quot;5&quot;/&gt;&lt;property id=&quot;20300&quot; value=&quot;Slide 27 - &amp;quot;Active vs. Passive Voice&amp;quot;&quot;/&gt;&lt;property id=&quot;20307&quot; value=&quot;285&quot;/&gt;&lt;/object&gt;&lt;object type=&quot;3&quot; unique_id=&quot;12953&quot;&gt;&lt;property id=&quot;20148&quot; value=&quot;5&quot;/&gt;&lt;property id=&quot;20300&quot; value=&quot;Slide 28 - &amp;quot;Bad Spacing&amp;quot;&quot;/&gt;&lt;property id=&quot;20307&quot; value=&quot;286&quot;/&gt;&lt;/object&gt;&lt;object type=&quot;3&quot; unique_id=&quot;12954&quot;&gt;&lt;property id=&quot;20148&quot; value=&quot;5&quot;/&gt;&lt;property id=&quot;20300&quot; value=&quot;Slide 29 - &amp;quot;Good spacing&amp;quot;&quot;/&gt;&lt;property id=&quot;20307&quot; value=&quot;287&quot;/&gt;&lt;/object&gt;&lt;object type=&quot;3&quot; unique_id=&quot;12955&quot;&gt;&lt;property id=&quot;20148&quot; value=&quot;5&quot;/&gt;&lt;property id=&quot;20300&quot; value=&quot;Slide 32 - &amp;quot;In Conclusion&amp;quot;&quot;/&gt;&lt;property id=&quot;20307&quot; value=&quot;288&quot;/&gt;&lt;/object&gt;&lt;object type=&quot;3&quot; unique_id=&quot;12956&quot;&gt;&lt;property id=&quot;20148&quot; value=&quot;5&quot;/&gt;&lt;property id=&quot;20300&quot; value=&quot;Slide 20 - &amp;quot;References&amp;quot;&quot;/&gt;&lt;property id=&quot;20307&quot; value=&quot;289&quot;/&gt;&lt;/object&gt;&lt;object type=&quot;3&quot; unique_id=&quot;12957&quot;&gt;&lt;property id=&quot;20148&quot; value=&quot;5&quot;/&gt;&lt;property id=&quot;20300&quot; value=&quot;Slide 7 - &amp;quot;Structure of a Talk&amp;quot;&quot;/&gt;&lt;property id=&quot;20307&quot; value=&quot;290&quot;/&gt;&lt;/object&gt;&lt;object type=&quot;3&quot; unique_id=&quot;12958&quot;&gt;&lt;property id=&quot;20148&quot; value=&quot;5&quot;/&gt;&lt;property id=&quot;20300&quot; value=&quot;Slide 12 - &amp;quot;Outline Slide Instructions&amp;quot;&quot;/&gt;&lt;property id=&quot;20307&quot; value=&quot;291&quot;/&gt;&lt;/object&gt;&lt;object type=&quot;3&quot; unique_id=&quot;12959&quot;&gt;&lt;property id=&quot;20148&quot; value=&quot;5&quot;/&gt;&lt;property id=&quot;20300&quot; value=&quot;Slide 19 - &amp;quot;Conclusions Slide Instructions&amp;quot;&quot;/&gt;&lt;property id=&quot;20307&quot; value=&quot;292&quot;/&gt;&lt;/object&gt;&lt;object type=&quot;3&quot; unique_id=&quot;12960&quot;&gt;&lt;property id=&quot;20148&quot; value=&quot;5&quot;/&gt;&lt;property id=&quot;20300&quot; value=&quot;Slide 21 - &amp;quot;Graph Guidelines&amp;quot;&quot;/&gt;&lt;property id=&quot;20307&quot; value=&quot;293&quot;/&gt;&lt;/object&gt;&lt;object type=&quot;3&quot; unique_id=&quot;12961&quot;&gt;&lt;property id=&quot;20148&quot; value=&quot;5&quot;/&gt;&lt;property id=&quot;20300&quot; value=&quot;Slide 25 - &amp;quot;Creating Effective Slides&amp;quot;&quot;/&gt;&lt;property id=&quot;20307&quot; value=&quot;294&quot;/&gt;&lt;/object&gt;&lt;object type=&quot;3&quot; unique_id=&quot;13152&quot;&gt;&lt;property id=&quot;20148&quot; value=&quot;5&quot;/&gt;&lt;property id=&quot;20300&quot; value=&quot;Slide 23 - &amp;quot;Bad Graph Example&amp;quot;&quot;/&gt;&lt;property id=&quot;20307&quot; value=&quot;295&quot;/&gt;&lt;/object&gt;&lt;object type=&quot;3&quot; unique_id=&quot;13153&quot;&gt;&lt;property id=&quot;20148&quot; value=&quot;5&quot;/&gt;&lt;property id=&quot;20300&quot; value=&quot;Slide 24&quot;/&gt;&lt;property id=&quot;20307&quot; value=&quot;296&quot;/&gt;&lt;/object&gt;&lt;object type=&quot;3&quot; unique_id=&quot;13354&quot;&gt;&lt;property id=&quot;20148&quot; value=&quot;5&quot;/&gt;&lt;property id=&quot;20300&quot; value=&quot;Slide 10 - &amp;quot;What Font and Font Size Do I Use? (Calibri 32 pt)&amp;quot;&quot;/&gt;&lt;property id=&quot;20307&quot; value=&quot;297&quot;/&gt;&lt;/object&gt;&lt;object type=&quot;3&quot; unique_id=&quot;13868&quot;&gt;&lt;property id=&quot;20148&quot; value=&quot;5&quot;/&gt;&lt;property id=&quot;20300&quot; value=&quot;Slide 31 - &amp;quot;Animation&amp;quot;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B311C3D64FC4681CF20D687C486F9" ma:contentTypeVersion="1" ma:contentTypeDescription="Create a new document." ma:contentTypeScope="" ma:versionID="59041c4b8b03e3eea84c3d30e64e8e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fce88606cfc634d4b0680f9a380e3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5B05DF-08E3-4E9A-8D86-9AEDF17AB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04AF65-CC61-4FEE-9E7E-148B7F680B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5585</TotalTime>
  <Words>681</Words>
  <Application>Microsoft Office PowerPoint</Application>
  <PresentationFormat>On-screen Show (4:3)</PresentationFormat>
  <Paragraphs>88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Wingdings</vt:lpstr>
      <vt:lpstr>Office Theme</vt:lpstr>
      <vt:lpstr>KGPlot</vt:lpstr>
      <vt:lpstr>GeoFluids 2020 Management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 Tessa M</dc:creator>
  <cp:lastModifiedBy>Thomas, Carla M</cp:lastModifiedBy>
  <cp:revision>426</cp:revision>
  <cp:lastPrinted>2015-09-14T17:53:08Z</cp:lastPrinted>
  <dcterms:created xsi:type="dcterms:W3CDTF">2011-12-27T03:09:26Z</dcterms:created>
  <dcterms:modified xsi:type="dcterms:W3CDTF">2018-11-06T15:12:54Z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0x010100291B311C3D64FC4681CF20D687C486F9</vt:lpwstr>
  </property>
</Properties>
</file>